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2" r:id="rId2"/>
  </p:sldMasterIdLst>
  <p:notesMasterIdLst>
    <p:notesMasterId r:id="rId22"/>
  </p:notesMasterIdLst>
  <p:sldIdLst>
    <p:sldId id="256" r:id="rId3"/>
    <p:sldId id="378" r:id="rId4"/>
    <p:sldId id="379" r:id="rId5"/>
    <p:sldId id="380" r:id="rId6"/>
    <p:sldId id="381" r:id="rId7"/>
    <p:sldId id="382" r:id="rId8"/>
    <p:sldId id="383" r:id="rId9"/>
    <p:sldId id="384" r:id="rId10"/>
    <p:sldId id="385" r:id="rId11"/>
    <p:sldId id="386" r:id="rId12"/>
    <p:sldId id="387" r:id="rId13"/>
    <p:sldId id="388" r:id="rId14"/>
    <p:sldId id="389" r:id="rId15"/>
    <p:sldId id="390" r:id="rId16"/>
    <p:sldId id="391" r:id="rId17"/>
    <p:sldId id="392" r:id="rId18"/>
    <p:sldId id="393" r:id="rId19"/>
    <p:sldId id="394" r:id="rId20"/>
    <p:sldId id="395" r:id="rId21"/>
  </p:sldIdLst>
  <p:sldSz cx="9144000" cy="6858000" type="screen4x3"/>
  <p:notesSz cx="6781800" cy="9918700"/>
  <p:defaultTextStyle>
    <a:defPPr>
      <a:defRPr lang="en-A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78973" autoAdjust="0"/>
  </p:normalViewPr>
  <p:slideViewPr>
    <p:cSldViewPr>
      <p:cViewPr>
        <p:scale>
          <a:sx n="75" d="100"/>
          <a:sy n="75" d="100"/>
        </p:scale>
        <p:origin x="-1980"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463" cy="4953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1750" y="0"/>
            <a:ext cx="2938463" cy="495300"/>
          </a:xfrm>
          <a:prstGeom prst="rect">
            <a:avLst/>
          </a:prstGeom>
        </p:spPr>
        <p:txBody>
          <a:bodyPr vert="horz" lIns="91440" tIns="45720" rIns="91440" bIns="45720" rtlCol="0"/>
          <a:lstStyle>
            <a:lvl1pPr algn="r">
              <a:defRPr sz="1200"/>
            </a:lvl1pPr>
          </a:lstStyle>
          <a:p>
            <a:fld id="{996EFEE6-E917-4B2C-AFDD-7794DE09F3FC}" type="datetimeFigureOut">
              <a:rPr lang="en-AU" smtClean="0"/>
              <a:pPr/>
              <a:t>17/08/2011</a:t>
            </a:fld>
            <a:endParaRPr lang="en-AU"/>
          </a:p>
        </p:txBody>
      </p:sp>
      <p:sp>
        <p:nvSpPr>
          <p:cNvPr id="4" name="Slide Image Placeholder 3"/>
          <p:cNvSpPr>
            <a:spLocks noGrp="1" noRot="1" noChangeAspect="1"/>
          </p:cNvSpPr>
          <p:nvPr>
            <p:ph type="sldImg" idx="2"/>
          </p:nvPr>
        </p:nvSpPr>
        <p:spPr>
          <a:xfrm>
            <a:off x="911225" y="744538"/>
            <a:ext cx="4959350" cy="3719512"/>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7863" y="4711700"/>
            <a:ext cx="5426075" cy="44624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1813"/>
            <a:ext cx="2938463" cy="4953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1750" y="9421813"/>
            <a:ext cx="2938463" cy="495300"/>
          </a:xfrm>
          <a:prstGeom prst="rect">
            <a:avLst/>
          </a:prstGeom>
        </p:spPr>
        <p:txBody>
          <a:bodyPr vert="horz" lIns="91440" tIns="45720" rIns="91440" bIns="45720" rtlCol="0" anchor="b"/>
          <a:lstStyle>
            <a:lvl1pPr algn="r">
              <a:defRPr sz="1200"/>
            </a:lvl1pPr>
          </a:lstStyle>
          <a:p>
            <a:fld id="{7D568CCA-4568-4F75-8F4A-FCA4B4656A8E}"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defRPr/>
            </a:pPr>
            <a:r>
              <a:rPr lang="en-AU" dirty="0" smtClean="0">
                <a:solidFill>
                  <a:schemeClr val="tx1">
                    <a:tint val="75000"/>
                  </a:schemeClr>
                </a:solidFill>
              </a:rPr>
              <a:t>Everett Rogers defined diffusion as “the process by which an innovation is communicated through certain channels over time among the members of a social system”. </a:t>
            </a:r>
          </a:p>
          <a:p>
            <a:pPr eaLnBrk="1" hangingPunct="1">
              <a:defRPr/>
            </a:pPr>
            <a:r>
              <a:rPr lang="en-AU" dirty="0" err="1" smtClean="0">
                <a:solidFill>
                  <a:schemeClr val="tx1">
                    <a:tint val="75000"/>
                  </a:schemeClr>
                </a:solidFill>
              </a:rPr>
              <a:t>DOI</a:t>
            </a:r>
            <a:r>
              <a:rPr lang="en-AU" dirty="0" smtClean="0">
                <a:solidFill>
                  <a:schemeClr val="tx1">
                    <a:tint val="75000"/>
                  </a:schemeClr>
                </a:solidFill>
              </a:rPr>
              <a:t> theory provides an explanation of how the adoption or adaptation of a new idea, policy, product or practice may be promoted or hindered. A potential adopter must perceive a specific idea, policy, product or practice as innovative. </a:t>
            </a:r>
          </a:p>
          <a:p>
            <a:pPr eaLnBrk="1" hangingPunct="1">
              <a:defRPr/>
            </a:pPr>
            <a:r>
              <a:rPr lang="en-AU" dirty="0" smtClean="0">
                <a:solidFill>
                  <a:schemeClr val="tx1">
                    <a:tint val="75000"/>
                  </a:schemeClr>
                </a:solidFill>
              </a:rPr>
              <a:t>As a model of change </a:t>
            </a:r>
            <a:r>
              <a:rPr lang="en-AU" dirty="0" err="1" smtClean="0">
                <a:solidFill>
                  <a:schemeClr val="tx1">
                    <a:tint val="75000"/>
                  </a:schemeClr>
                </a:solidFill>
              </a:rPr>
              <a:t>DOI</a:t>
            </a:r>
            <a:r>
              <a:rPr lang="en-AU" dirty="0" smtClean="0">
                <a:solidFill>
                  <a:schemeClr val="tx1">
                    <a:tint val="75000"/>
                  </a:schemeClr>
                </a:solidFill>
              </a:rPr>
              <a:t> predicts that adaptability to fit the context is critical for maintenance of an innovation over time. Such adaptive flexibility can be challenging to support when program conformity is considered desirable. If the focus of an evaluation is on program fidelity </a:t>
            </a:r>
            <a:r>
              <a:rPr lang="en-AU" dirty="0" err="1" smtClean="0">
                <a:solidFill>
                  <a:schemeClr val="tx1">
                    <a:tint val="75000"/>
                  </a:schemeClr>
                </a:solidFill>
              </a:rPr>
              <a:t>ie</a:t>
            </a:r>
            <a:r>
              <a:rPr lang="en-AU" dirty="0" smtClean="0">
                <a:solidFill>
                  <a:schemeClr val="tx1">
                    <a:tint val="75000"/>
                  </a:schemeClr>
                </a:solidFill>
              </a:rPr>
              <a:t> keeping to a specified template, this aspect is particularly important to note. </a:t>
            </a:r>
          </a:p>
          <a:p>
            <a:pPr eaLnBrk="1" hangingPunct="1">
              <a:defRPr/>
            </a:pPr>
            <a:r>
              <a:rPr lang="en-AU" dirty="0" err="1" smtClean="0">
                <a:solidFill>
                  <a:schemeClr val="tx1">
                    <a:tint val="75000"/>
                  </a:schemeClr>
                </a:solidFill>
              </a:rPr>
              <a:t>DOI</a:t>
            </a:r>
            <a:r>
              <a:rPr lang="en-AU" dirty="0" smtClean="0">
                <a:solidFill>
                  <a:schemeClr val="tx1">
                    <a:tint val="75000"/>
                  </a:schemeClr>
                </a:solidFill>
              </a:rPr>
              <a:t> theory has much to offer an evaluator investigating the process of change. Focusing attention on the actual innovation, communication networks, the media used and the myriad social factors which influence decisions to adopt or not (the elements of the diffusion process) provide fertile ground for exploration. </a:t>
            </a:r>
          </a:p>
          <a:p>
            <a:pPr eaLnBrk="1" hangingPunct="1">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AU" dirty="0" smtClean="0"/>
              <a:t>Respondents spoke about already having programs that met the needs targeted by the innovations, and presumably the innovations were not seen as having enough relative advantage to consider replacing their current programs. Related to this, the perceived effectiveness of the programs and the perceived costs and benefits of implementation were also instrumental in decision making about the adoption or non-use of the innovations.</a:t>
            </a:r>
          </a:p>
          <a:p>
            <a:pPr eaLnBrk="1" hangingPunct="1"/>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11</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AU" dirty="0" smtClean="0"/>
              <a:t>The degree to which innovations fit with individual practitioners’ current and preferred ways of working was an important factor influencing uptake as well as the effectiveness of innovations within organisations.</a:t>
            </a:r>
          </a:p>
          <a:p>
            <a:pPr eaLnBrk="1" hangingPunct="1"/>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12</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Consistent with the literature, one of the strongest factors that enabled programs to diffuse was their ability to be flexibly adapted to new contexts and to meet local needs and resource levels. For example, versions of Family Group Conferencing, in the most part adapted from the original New Zealand model, were seen in a diverse range of contexts including a sibling sexual assault service, long day care, parent–youth conflict resolution, a service for young parents who are homeless, and in statutory child protection services across Australia. However, in some cases this transplantation of programs to adapt them to new contexts was seen to cause dilution to the potential effects of the innovations and considered inconsistent with the values and principles of the original innovation as this quote hints at.</a:t>
            </a:r>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13</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AU" dirty="0" smtClean="0"/>
              <a:t>The sustainability of programs was seen to be supported in part by activities such as evidence building. Often developing a sound body of evidence about the effectiveness or promise of programs meant that they were less likely to be defunded.  Other support factors included the availability of resources, relationships with funding bodies, and the political climate. </a:t>
            </a:r>
          </a:p>
          <a:p>
            <a:pPr eaLnBrk="1" hangingPunct="1"/>
            <a:r>
              <a:rPr lang="en-AU" dirty="0" smtClean="0"/>
              <a:t>Where there were abundant resources and the programs fit with the political ethos at the time, programs that had been developed or adopted were able to be sustained in their sites of practice.</a:t>
            </a:r>
          </a:p>
          <a:p>
            <a:pPr eaLnBrk="1" hangingPunct="1"/>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14</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In this research we faced a number of challenges:</a:t>
            </a:r>
          </a:p>
          <a:p>
            <a:pPr>
              <a:buFontTx/>
              <a:buChar char="•"/>
            </a:pPr>
            <a:r>
              <a:rPr lang="en-AU" dirty="0" smtClean="0"/>
              <a:t> the often unsystematic interactions characteristic of child and family welfare practice can make it difficult to delineate the impetus, direction, scale and value of change (</a:t>
            </a:r>
            <a:r>
              <a:rPr lang="en-AU" dirty="0" err="1" smtClean="0"/>
              <a:t>ie</a:t>
            </a:r>
            <a:r>
              <a:rPr lang="en-AU" dirty="0" smtClean="0"/>
              <a:t> the adoption of an innovation) </a:t>
            </a:r>
          </a:p>
          <a:p>
            <a:pPr>
              <a:buFontTx/>
              <a:buChar char="•"/>
            </a:pPr>
            <a:r>
              <a:rPr lang="en-AU" dirty="0" smtClean="0"/>
              <a:t> identifying organisational boundaries can be hard as there may be multiple sites, also the views of practitioners’ from specific sites may not be </a:t>
            </a:r>
            <a:r>
              <a:rPr lang="en-AU" dirty="0" err="1" smtClean="0"/>
              <a:t>generalisable</a:t>
            </a:r>
            <a:endParaRPr lang="en-AU" dirty="0" smtClean="0"/>
          </a:p>
          <a:p>
            <a:pPr>
              <a:buFontTx/>
              <a:buChar char="•"/>
            </a:pPr>
            <a:r>
              <a:rPr lang="en-AU" dirty="0" smtClean="0"/>
              <a:t> the slow pace of knowledge-building within agencies and across sectors particularly in the context of competition for funding must be recognised</a:t>
            </a:r>
          </a:p>
          <a:p>
            <a:pPr>
              <a:buFontTx/>
              <a:buChar char="•"/>
            </a:pPr>
            <a:r>
              <a:rPr lang="en-AU" dirty="0" smtClean="0"/>
              <a:t> as must be the effects of power/authority on driving the adoption of innovation</a:t>
            </a:r>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15</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In spite of the challenges, using </a:t>
            </a:r>
            <a:r>
              <a:rPr lang="en-AU" dirty="0" err="1" smtClean="0"/>
              <a:t>DOI</a:t>
            </a:r>
            <a:r>
              <a:rPr lang="en-AU" dirty="0" smtClean="0"/>
              <a:t> as the lens through which to examine the spread of child and family welfare programs allowed light to shine on a number of areas useful when evaluating</a:t>
            </a:r>
          </a:p>
          <a:p>
            <a:r>
              <a:rPr lang="en-AU" dirty="0" smtClean="0"/>
              <a:t>In brief : who, what and why adopted?</a:t>
            </a:r>
          </a:p>
          <a:p>
            <a:r>
              <a:rPr lang="en-AU" dirty="0" smtClean="0"/>
              <a:t>The adopter – important to focus on aspects of the actual or potential supportive structure/s</a:t>
            </a:r>
          </a:p>
          <a:p>
            <a:r>
              <a:rPr lang="en-AU" dirty="0" smtClean="0"/>
              <a:t>The innovation -  need to explicitly describe a practice, a program , a policy, a resource – what is different?  What does it do?</a:t>
            </a:r>
          </a:p>
          <a:p>
            <a:r>
              <a:rPr lang="en-AU" dirty="0" smtClean="0"/>
              <a:t>Communication avenues/networks – find ‘champions’, is workforce permeable  etc</a:t>
            </a:r>
          </a:p>
          <a:p>
            <a:r>
              <a:rPr lang="en-AU" dirty="0" smtClean="0"/>
              <a:t>Communication media – look for sources of influence - conferences, word of mouth etc</a:t>
            </a:r>
          </a:p>
          <a:p>
            <a:r>
              <a:rPr lang="en-AU" dirty="0" smtClean="0"/>
              <a:t>Societal factors – consider political climate, competing choices, workforce resistance etc</a:t>
            </a:r>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16</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Our research found that seeking answers to questions informed by </a:t>
            </a:r>
            <a:r>
              <a:rPr lang="en-AU" dirty="0" err="1" smtClean="0"/>
              <a:t>DOI</a:t>
            </a:r>
            <a:r>
              <a:rPr lang="en-AU" dirty="0" smtClean="0"/>
              <a:t> theory can provide a lot of material helpful to evaluation of child and family welfare programs</a:t>
            </a:r>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17</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Thank you</a:t>
            </a:r>
          </a:p>
        </p:txBody>
      </p:sp>
      <p:sp>
        <p:nvSpPr>
          <p:cNvPr id="4" name="Slide Number Placeholder 3"/>
          <p:cNvSpPr>
            <a:spLocks noGrp="1"/>
          </p:cNvSpPr>
          <p:nvPr>
            <p:ph type="sldNum" sz="quarter" idx="10"/>
          </p:nvPr>
        </p:nvSpPr>
        <p:spPr/>
        <p:txBody>
          <a:bodyPr/>
          <a:lstStyle/>
          <a:p>
            <a:fld id="{7D568CCA-4568-4F75-8F4A-FCA4B4656A8E}" type="slidenum">
              <a:rPr lang="en-AU" smtClean="0"/>
              <a:pPr/>
              <a:t>18</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endParaRPr lang="en-AU" dirty="0" smtClean="0">
              <a:solidFill>
                <a:schemeClr val="tx1">
                  <a:tint val="75000"/>
                </a:schemeClr>
              </a:solidFill>
            </a:endParaRPr>
          </a:p>
          <a:p>
            <a:pPr eaLnBrk="1" fontAlgn="auto" hangingPunct="1">
              <a:spcBef>
                <a:spcPts val="0"/>
              </a:spcBef>
              <a:spcAft>
                <a:spcPts val="0"/>
              </a:spcAft>
              <a:defRPr/>
            </a:pPr>
            <a:r>
              <a:rPr lang="en-AU" dirty="0" smtClean="0">
                <a:solidFill>
                  <a:schemeClr val="tx1">
                    <a:tint val="75000"/>
                  </a:schemeClr>
                </a:solidFill>
              </a:rPr>
              <a:t>This research examined the spread of seven promising programs (‘innovations’) offered within child and family services across Australia. Four were imported and three were developed by Uniting Care Burnside, a NSW child and family welfare agency.  </a:t>
            </a:r>
          </a:p>
          <a:p>
            <a:pPr eaLnBrk="1" fontAlgn="auto" hangingPunct="1">
              <a:spcBef>
                <a:spcPts val="0"/>
              </a:spcBef>
              <a:spcAft>
                <a:spcPts val="0"/>
              </a:spcAft>
              <a:defRPr/>
            </a:pPr>
            <a:r>
              <a:rPr lang="en-AU" dirty="0" smtClean="0">
                <a:solidFill>
                  <a:schemeClr val="tx1">
                    <a:tint val="75000"/>
                  </a:schemeClr>
                </a:solidFill>
              </a:rPr>
              <a:t>These seven programs were selected as innovations because: they appeared to address significant issues, to be promising in their original form; others had expressed an interest in implementing them; and there was sufficient evidence to consider their utility. </a:t>
            </a:r>
          </a:p>
          <a:p>
            <a:pPr eaLnBrk="1" fontAlgn="auto" hangingPunct="1">
              <a:spcBef>
                <a:spcPts val="0"/>
              </a:spcBef>
              <a:spcAft>
                <a:spcPts val="0"/>
              </a:spcAft>
              <a:defRPr/>
            </a:pPr>
            <a:r>
              <a:rPr lang="en-AU" dirty="0" smtClean="0">
                <a:solidFill>
                  <a:schemeClr val="tx1">
                    <a:tint val="75000"/>
                  </a:schemeClr>
                </a:solidFill>
              </a:rPr>
              <a:t>No further details about these will be presented today.</a:t>
            </a:r>
          </a:p>
          <a:p>
            <a:pPr eaLnBrk="1" hangingPunct="1">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AU" dirty="0" smtClean="0">
                <a:solidFill>
                  <a:schemeClr val="tx1">
                    <a:tint val="75000"/>
                  </a:schemeClr>
                </a:solidFill>
              </a:rPr>
              <a:t>Historical case studies were developed from archival data, other organisational documents and from semi-structured interviews with relevant persons about each of the 7 innovations.</a:t>
            </a:r>
          </a:p>
          <a:p>
            <a:pPr eaLnBrk="1" fontAlgn="auto" hangingPunct="1">
              <a:spcBef>
                <a:spcPts val="0"/>
              </a:spcBef>
              <a:spcAft>
                <a:spcPts val="0"/>
              </a:spcAft>
              <a:defRPr/>
            </a:pPr>
            <a:r>
              <a:rPr lang="en-AU" dirty="0" smtClean="0">
                <a:solidFill>
                  <a:schemeClr val="tx1">
                    <a:tint val="75000"/>
                  </a:schemeClr>
                </a:solidFill>
              </a:rPr>
              <a:t>We asked questions about who heard about the innovation, where and when did it originate, why was it adopted, how was it implemented, what degree of adaptation has occurred over time, had it been evaluated etc.  Timelines were prepared to show the recorded events leading to adoption of each innovation by Burnside. </a:t>
            </a:r>
          </a:p>
          <a:p>
            <a:pPr eaLnBrk="1" fontAlgn="auto" hangingPunct="1">
              <a:spcBef>
                <a:spcPts val="0"/>
              </a:spcBef>
              <a:spcAft>
                <a:spcPts val="0"/>
              </a:spcAft>
              <a:defRPr/>
            </a:pPr>
            <a:endParaRPr lang="en-AU" dirty="0" smtClean="0">
              <a:solidFill>
                <a:schemeClr val="tx1">
                  <a:tint val="75000"/>
                </a:schemeClr>
              </a:solidFill>
            </a:endParaRPr>
          </a:p>
          <a:p>
            <a:pPr eaLnBrk="1" hangingPunct="1">
              <a:defRPr/>
            </a:pPr>
            <a:endParaRPr lang="en-AU" dirty="0" smtClean="0">
              <a:solidFill>
                <a:schemeClr val="tx1">
                  <a:tint val="75000"/>
                </a:schemeClr>
              </a:solidFill>
            </a:endParaRPr>
          </a:p>
          <a:p>
            <a:pPr eaLnBrk="1" fontAlgn="auto" hangingPunct="1">
              <a:spcBef>
                <a:spcPts val="0"/>
              </a:spcBef>
              <a:spcAft>
                <a:spcPts val="0"/>
              </a:spcAft>
              <a:defRPr/>
            </a:pPr>
            <a:endParaRPr lang="en-AU" dirty="0" smtClean="0">
              <a:solidFill>
                <a:schemeClr val="tx1">
                  <a:tint val="75000"/>
                </a:schemeClr>
              </a:solidFill>
            </a:endParaRPr>
          </a:p>
          <a:p>
            <a:pPr eaLnBrk="1" fontAlgn="auto" hangingPunct="1">
              <a:spcBef>
                <a:spcPts val="0"/>
              </a:spcBef>
              <a:spcAft>
                <a:spcPts val="0"/>
              </a:spcAft>
              <a:defRPr/>
            </a:pPr>
            <a:endParaRPr lang="en-AU" dirty="0" smtClean="0">
              <a:solidFill>
                <a:schemeClr val="tx1">
                  <a:tint val="75000"/>
                </a:schemeClr>
              </a:solidFill>
            </a:endParaRPr>
          </a:p>
          <a:p>
            <a:pPr eaLnBrk="1" fontAlgn="auto" hangingPunct="1">
              <a:spcBef>
                <a:spcPts val="0"/>
              </a:spcBef>
              <a:spcAft>
                <a:spcPts val="0"/>
              </a:spcAft>
              <a:defRPr/>
            </a:pPr>
            <a:r>
              <a:rPr lang="en-AU" dirty="0" smtClean="0">
                <a:solidFill>
                  <a:schemeClr val="tx1">
                    <a:tint val="75000"/>
                  </a:schemeClr>
                </a:solidFill>
              </a:rPr>
              <a:t> </a:t>
            </a:r>
          </a:p>
          <a:p>
            <a:pPr>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4</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AU" dirty="0" smtClean="0">
                <a:solidFill>
                  <a:schemeClr val="tx1">
                    <a:tint val="75000"/>
                  </a:schemeClr>
                </a:solidFill>
              </a:rPr>
              <a:t>Then the factors which were seen to help or hinder the spread of these 7 innovations were examined through a survey completed by 223 child and family service workers across Australia.  Additionally we conducted 92 in-depth interviews with individuals from auspice organisations. </a:t>
            </a:r>
          </a:p>
          <a:p>
            <a:pPr eaLnBrk="1" hangingPunct="1">
              <a:defRPr/>
            </a:pPr>
            <a:r>
              <a:rPr lang="en-AU" dirty="0" smtClean="0"/>
              <a:t>We asked what features of the program encouraged your organisation's decision to support implementation. Ten features were rated for each of the 7 innovations </a:t>
            </a:r>
          </a:p>
          <a:p>
            <a:pPr eaLnBrk="1" hangingPunct="1">
              <a:defRPr/>
            </a:pPr>
            <a:r>
              <a:rPr lang="en-AU" dirty="0" smtClean="0"/>
              <a:t>These 5 had the highest mean values overall</a:t>
            </a:r>
          </a:p>
          <a:p>
            <a:pPr eaLnBrk="1" hangingPunct="1">
              <a:defRPr/>
            </a:pPr>
            <a:endParaRPr lang="en-AU" dirty="0" smtClean="0"/>
          </a:p>
          <a:p>
            <a:pPr>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5</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r>
              <a:rPr lang="en-AU" dirty="0" smtClean="0">
                <a:solidFill>
                  <a:schemeClr val="tx1">
                    <a:tint val="75000"/>
                  </a:schemeClr>
                </a:solidFill>
              </a:rPr>
              <a:t>There was also evidence that program effectiveness played some part in information dissemination and in the persuasion of potential adopters of programs. Other factors influential to adoption were adaptability, communication, values and resources. </a:t>
            </a:r>
          </a:p>
          <a:p>
            <a:pPr>
              <a:defRPr/>
            </a:pPr>
            <a:r>
              <a:rPr lang="en-AU" dirty="0" smtClean="0">
                <a:solidFill>
                  <a:schemeClr val="tx1">
                    <a:tint val="75000"/>
                  </a:schemeClr>
                </a:solidFill>
              </a:rPr>
              <a:t>Sustainability of programs once adopted was supported in part by activities such as evidence-building (i.e. developing a sound body of evidence about the effectiveness of programs meant that they were less likely to be defunded), but also by the availability of resources, positive relationships with funding bodies. Sustainability was affected by the political climate. </a:t>
            </a:r>
          </a:p>
          <a:p>
            <a:pPr>
              <a:defRPr/>
            </a:pPr>
            <a:endParaRPr lang="en-AU" dirty="0" smtClean="0">
              <a:solidFill>
                <a:schemeClr val="tx1">
                  <a:tint val="75000"/>
                </a:schemeClr>
              </a:solidFill>
            </a:endParaRPr>
          </a:p>
          <a:p>
            <a:pPr>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6</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AU" dirty="0" smtClean="0"/>
              <a:t>For those surveyed who had </a:t>
            </a:r>
            <a:r>
              <a:rPr lang="en-AU" i="1" dirty="0" smtClean="0"/>
              <a:t>heard of each innovation but did not have something like it </a:t>
            </a:r>
            <a:r>
              <a:rPr lang="en-AU" dirty="0" smtClean="0"/>
              <a:t>the most frequent reason given for not adopting the programs (or something like it) for all 7 programs was that they were </a:t>
            </a:r>
            <a:r>
              <a:rPr lang="en-AU" b="1" dirty="0" smtClean="0"/>
              <a:t>not seen as relevant to the agencies’ core business</a:t>
            </a:r>
            <a:r>
              <a:rPr lang="en-AU" dirty="0" smtClean="0"/>
              <a:t>. This could indicate that communication about the potential relevance of these innovations to other child and family service providers was lacking. Or adoption by other providers such as health services may be masked as we only surveyed respondents from child and family welfare services. </a:t>
            </a:r>
          </a:p>
          <a:p>
            <a:pPr eaLnBrk="1" hangingPunct="1"/>
            <a:r>
              <a:rPr lang="en-AU" dirty="0" smtClean="0"/>
              <a:t>The decision about whether to adopt a program or not seemed to be influenced by a number of other factors – not least of which was the availability of resources (human and financial) to be able to implement the program.</a:t>
            </a:r>
          </a:p>
          <a:p>
            <a:pPr eaLnBrk="1" hangingPunct="1"/>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7</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The survey asked if people knew about the 7 programs and if so how they had learnt about them. Knowledge was gained in a range of ways: from attending presentations, colleagues talking about the programs, from training, direct experience and some respondents couldn’t recall how programs had come to their attention </a:t>
            </a:r>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8</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An important factor that appeared related to the degree of knowledge about the programs was the </a:t>
            </a:r>
            <a:r>
              <a:rPr lang="en-AU" b="1" i="1" dirty="0" smtClean="0"/>
              <a:t>origin of the program</a:t>
            </a:r>
            <a:r>
              <a:rPr lang="en-AU" dirty="0" smtClean="0"/>
              <a:t> (whether it was developed overseas or in Australia), with a tendency for imported programs to be more well-known and in some cases seen as preferred to their domestic counterparts. Evidence of the effectiveness of programs seemed to play some part in this process also as shown in this quote.</a:t>
            </a:r>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9</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AU" dirty="0" smtClean="0"/>
              <a:t>Champions from within and external to Burnside were seen as playing an important role in communicating about programs and persuading potential adopters of the program’s effectiveness. Such championing included highlighting the programs through mass media, at conferences, in discussions with funding bodies and in new employment contexts.</a:t>
            </a:r>
          </a:p>
          <a:p>
            <a:pPr eaLnBrk="1" hangingPunct="1"/>
            <a:endParaRPr lang="en-AU" dirty="0" smtClean="0"/>
          </a:p>
          <a:p>
            <a:endParaRPr lang="en-AU" dirty="0"/>
          </a:p>
        </p:txBody>
      </p:sp>
      <p:sp>
        <p:nvSpPr>
          <p:cNvPr id="4" name="Slide Number Placeholder 3"/>
          <p:cNvSpPr>
            <a:spLocks noGrp="1"/>
          </p:cNvSpPr>
          <p:nvPr>
            <p:ph type="sldNum" sz="quarter" idx="10"/>
          </p:nvPr>
        </p:nvSpPr>
        <p:spPr/>
        <p:txBody>
          <a:bodyPr/>
          <a:lstStyle/>
          <a:p>
            <a:fld id="{7D568CCA-4568-4F75-8F4A-FCA4B4656A8E}" type="slidenum">
              <a:rPr lang="en-AU" smtClean="0"/>
              <a:pPr/>
              <a:t>10</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2205038"/>
            <a:ext cx="2057400" cy="30956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68313" y="2205038"/>
            <a:ext cx="6019800" cy="3095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68313" y="1844675"/>
            <a:ext cx="403860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59313" y="1844675"/>
            <a:ext cx="403860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476250"/>
            <a:ext cx="2057400" cy="56896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68313" y="476250"/>
            <a:ext cx="6019800" cy="5689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68313" y="3429000"/>
            <a:ext cx="4027487" cy="1871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3429000"/>
            <a:ext cx="4027488" cy="1871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gif"/><Relationship Id="rId2" Type="http://schemas.openxmlformats.org/officeDocument/2006/relationships/slideLayout" Target="../slideLayouts/slideLayout2.xml"/><Relationship Id="rId16" Type="http://schemas.openxmlformats.org/officeDocument/2006/relationships/image" Target="../media/image4.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22050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468313" y="3429000"/>
            <a:ext cx="8207375" cy="1871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smtClean="0"/>
          </a:p>
        </p:txBody>
      </p:sp>
      <p:pic>
        <p:nvPicPr>
          <p:cNvPr id="1028" name="Picture 4" descr="WAVE #2"/>
          <p:cNvPicPr>
            <a:picLocks noChangeAspect="1" noChangeArrowheads="1"/>
          </p:cNvPicPr>
          <p:nvPr/>
        </p:nvPicPr>
        <p:blipFill>
          <a:blip r:embed="rId13" cstate="print"/>
          <a:srcRect r="10088"/>
          <a:stretch>
            <a:fillRect/>
          </a:stretch>
        </p:blipFill>
        <p:spPr bwMode="auto">
          <a:xfrm>
            <a:off x="4143372" y="5214714"/>
            <a:ext cx="4975228" cy="990824"/>
          </a:xfrm>
          <a:prstGeom prst="rect">
            <a:avLst/>
          </a:prstGeom>
          <a:noFill/>
          <a:ln w="9525">
            <a:noFill/>
            <a:miter lim="800000"/>
            <a:headEnd/>
            <a:tailEnd/>
          </a:ln>
        </p:spPr>
      </p:pic>
      <p:pic>
        <p:nvPicPr>
          <p:cNvPr id="1029" name="Picture 5" descr="WT text"/>
          <p:cNvPicPr>
            <a:picLocks noChangeAspect="1" noChangeArrowheads="1"/>
          </p:cNvPicPr>
          <p:nvPr/>
        </p:nvPicPr>
        <p:blipFill>
          <a:blip r:embed="rId14" cstate="print"/>
          <a:srcRect/>
          <a:stretch>
            <a:fillRect/>
          </a:stretch>
        </p:blipFill>
        <p:spPr bwMode="auto">
          <a:xfrm>
            <a:off x="5105400" y="6400800"/>
            <a:ext cx="3276600" cy="139700"/>
          </a:xfrm>
          <a:prstGeom prst="rect">
            <a:avLst/>
          </a:prstGeom>
          <a:noFill/>
          <a:ln w="9525">
            <a:noFill/>
            <a:miter lim="800000"/>
            <a:headEnd/>
            <a:tailEnd/>
          </a:ln>
        </p:spPr>
      </p:pic>
      <p:pic>
        <p:nvPicPr>
          <p:cNvPr id="1031" name="Picture 7" descr="BLUE WAVE-SLIDE 2"/>
          <p:cNvPicPr>
            <a:picLocks noChangeAspect="1" noChangeArrowheads="1"/>
          </p:cNvPicPr>
          <p:nvPr/>
        </p:nvPicPr>
        <p:blipFill>
          <a:blip r:embed="rId15" cstate="print"/>
          <a:srcRect t="52786"/>
          <a:stretch>
            <a:fillRect/>
          </a:stretch>
        </p:blipFill>
        <p:spPr bwMode="auto">
          <a:xfrm>
            <a:off x="0" y="-4763"/>
            <a:ext cx="9144000" cy="2017713"/>
          </a:xfrm>
          <a:prstGeom prst="rect">
            <a:avLst/>
          </a:prstGeom>
          <a:noFill/>
          <a:ln w="9525">
            <a:noFill/>
            <a:miter lim="800000"/>
            <a:headEnd/>
            <a:tailEnd/>
          </a:ln>
        </p:spPr>
      </p:pic>
      <p:pic>
        <p:nvPicPr>
          <p:cNvPr id="10" name="Picture 9" descr="DIISR_block_black_sml.gif"/>
          <p:cNvPicPr>
            <a:picLocks noChangeAspect="1"/>
          </p:cNvPicPr>
          <p:nvPr/>
        </p:nvPicPr>
        <p:blipFill>
          <a:blip r:embed="rId16" cstate="print"/>
          <a:stretch>
            <a:fillRect/>
          </a:stretch>
        </p:blipFill>
        <p:spPr>
          <a:xfrm>
            <a:off x="1142975" y="5929330"/>
            <a:ext cx="2795577" cy="544637"/>
          </a:xfrm>
          <a:prstGeom prst="rect">
            <a:avLst/>
          </a:prstGeom>
        </p:spPr>
      </p:pic>
      <p:pic>
        <p:nvPicPr>
          <p:cNvPr id="11" name="Picture 10" descr="unisablue-small.gif"/>
          <p:cNvPicPr>
            <a:picLocks noChangeAspect="1"/>
          </p:cNvPicPr>
          <p:nvPr/>
        </p:nvPicPr>
        <p:blipFill>
          <a:blip r:embed="rId17" cstate="print"/>
          <a:stretch>
            <a:fillRect/>
          </a:stretch>
        </p:blipFill>
        <p:spPr>
          <a:xfrm>
            <a:off x="492096" y="5924568"/>
            <a:ext cx="428628" cy="595897"/>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1" fontAlgn="base" hangingPunct="1">
        <a:spcBef>
          <a:spcPct val="0"/>
        </a:spcBef>
        <a:spcAft>
          <a:spcPct val="0"/>
        </a:spcAft>
        <a:defRPr sz="4400">
          <a:solidFill>
            <a:srgbClr val="003399"/>
          </a:solidFill>
          <a:latin typeface="+mj-lt"/>
          <a:ea typeface="+mj-ea"/>
          <a:cs typeface="+mj-cs"/>
        </a:defRPr>
      </a:lvl1pPr>
      <a:lvl2pPr algn="ctr" rtl="0" eaLnBrk="1" fontAlgn="base" hangingPunct="1">
        <a:spcBef>
          <a:spcPct val="0"/>
        </a:spcBef>
        <a:spcAft>
          <a:spcPct val="0"/>
        </a:spcAft>
        <a:defRPr sz="4400">
          <a:solidFill>
            <a:srgbClr val="003399"/>
          </a:solidFill>
          <a:latin typeface="Arial" charset="0"/>
        </a:defRPr>
      </a:lvl2pPr>
      <a:lvl3pPr algn="ctr" rtl="0" eaLnBrk="1" fontAlgn="base" hangingPunct="1">
        <a:spcBef>
          <a:spcPct val="0"/>
        </a:spcBef>
        <a:spcAft>
          <a:spcPct val="0"/>
        </a:spcAft>
        <a:defRPr sz="4400">
          <a:solidFill>
            <a:srgbClr val="003399"/>
          </a:solidFill>
          <a:latin typeface="Arial" charset="0"/>
        </a:defRPr>
      </a:lvl3pPr>
      <a:lvl4pPr algn="ctr" rtl="0" eaLnBrk="1" fontAlgn="base" hangingPunct="1">
        <a:spcBef>
          <a:spcPct val="0"/>
        </a:spcBef>
        <a:spcAft>
          <a:spcPct val="0"/>
        </a:spcAft>
        <a:defRPr sz="4400">
          <a:solidFill>
            <a:srgbClr val="003399"/>
          </a:solidFill>
          <a:latin typeface="Arial" charset="0"/>
        </a:defRPr>
      </a:lvl4pPr>
      <a:lvl5pPr algn="ctr" rtl="0" eaLnBrk="1" fontAlgn="base" hangingPunct="1">
        <a:spcBef>
          <a:spcPct val="0"/>
        </a:spcBef>
        <a:spcAft>
          <a:spcPct val="0"/>
        </a:spcAft>
        <a:defRPr sz="4400">
          <a:solidFill>
            <a:srgbClr val="003399"/>
          </a:solidFill>
          <a:latin typeface="Arial" charset="0"/>
        </a:defRPr>
      </a:lvl5pPr>
      <a:lvl6pPr marL="457200" algn="ctr" rtl="0" eaLnBrk="1" fontAlgn="base" hangingPunct="1">
        <a:spcBef>
          <a:spcPct val="0"/>
        </a:spcBef>
        <a:spcAft>
          <a:spcPct val="0"/>
        </a:spcAft>
        <a:defRPr sz="4400">
          <a:solidFill>
            <a:srgbClr val="003399"/>
          </a:solidFill>
          <a:latin typeface="Arial" charset="0"/>
        </a:defRPr>
      </a:lvl6pPr>
      <a:lvl7pPr marL="914400" algn="ctr" rtl="0" eaLnBrk="1" fontAlgn="base" hangingPunct="1">
        <a:spcBef>
          <a:spcPct val="0"/>
        </a:spcBef>
        <a:spcAft>
          <a:spcPct val="0"/>
        </a:spcAft>
        <a:defRPr sz="4400">
          <a:solidFill>
            <a:srgbClr val="003399"/>
          </a:solidFill>
          <a:latin typeface="Arial" charset="0"/>
        </a:defRPr>
      </a:lvl7pPr>
      <a:lvl8pPr marL="1371600" algn="ctr" rtl="0" eaLnBrk="1" fontAlgn="base" hangingPunct="1">
        <a:spcBef>
          <a:spcPct val="0"/>
        </a:spcBef>
        <a:spcAft>
          <a:spcPct val="0"/>
        </a:spcAft>
        <a:defRPr sz="4400">
          <a:solidFill>
            <a:srgbClr val="003399"/>
          </a:solidFill>
          <a:latin typeface="Arial" charset="0"/>
        </a:defRPr>
      </a:lvl8pPr>
      <a:lvl9pPr marL="1828800" algn="ctr" rtl="0" eaLnBrk="1" fontAlgn="base" hangingPunct="1">
        <a:spcBef>
          <a:spcPct val="0"/>
        </a:spcBef>
        <a:spcAft>
          <a:spcPct val="0"/>
        </a:spcAft>
        <a:defRPr sz="4400">
          <a:solidFill>
            <a:srgbClr val="003399"/>
          </a:solidFill>
          <a:latin typeface="Arial" charset="0"/>
        </a:defRPr>
      </a:lvl9pPr>
    </p:titleStyle>
    <p:bodyStyle>
      <a:lvl1pPr marL="342900" indent="-342900" algn="l" rtl="0" eaLnBrk="1" fontAlgn="base" hangingPunct="1">
        <a:spcBef>
          <a:spcPct val="20000"/>
        </a:spcBef>
        <a:spcAft>
          <a:spcPct val="0"/>
        </a:spcAft>
        <a:buChar char="•"/>
        <a:defRPr sz="32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800">
          <a:solidFill>
            <a:srgbClr val="003399"/>
          </a:solidFill>
          <a:latin typeface="+mn-lt"/>
        </a:defRPr>
      </a:lvl2pPr>
      <a:lvl3pPr marL="1143000" indent="-228600" algn="l" rtl="0" eaLnBrk="1" fontAlgn="base" hangingPunct="1">
        <a:spcBef>
          <a:spcPct val="20000"/>
        </a:spcBef>
        <a:spcAft>
          <a:spcPct val="0"/>
        </a:spcAft>
        <a:buChar char="•"/>
        <a:defRPr sz="2400">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68313" y="47625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2051" name="Rectangle 3"/>
          <p:cNvSpPr>
            <a:spLocks noGrp="1" noChangeArrowheads="1"/>
          </p:cNvSpPr>
          <p:nvPr>
            <p:ph type="body" idx="1"/>
          </p:nvPr>
        </p:nvSpPr>
        <p:spPr bwMode="auto">
          <a:xfrm>
            <a:off x="468313" y="1844675"/>
            <a:ext cx="8229600" cy="4321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pic>
        <p:nvPicPr>
          <p:cNvPr id="2052" name="Picture 4" descr="WAVE #2"/>
          <p:cNvPicPr>
            <a:picLocks noChangeAspect="1" noChangeArrowheads="1"/>
          </p:cNvPicPr>
          <p:nvPr/>
        </p:nvPicPr>
        <p:blipFill>
          <a:blip r:embed="rId12" cstate="print"/>
          <a:srcRect/>
          <a:stretch>
            <a:fillRect/>
          </a:stretch>
        </p:blipFill>
        <p:spPr bwMode="auto">
          <a:xfrm>
            <a:off x="4724400" y="5876925"/>
            <a:ext cx="4419600" cy="790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txStyles>
    <p:titleStyle>
      <a:lvl1pPr algn="l" rtl="0" eaLnBrk="0" fontAlgn="base" hangingPunct="0">
        <a:spcBef>
          <a:spcPct val="0"/>
        </a:spcBef>
        <a:spcAft>
          <a:spcPct val="0"/>
        </a:spcAft>
        <a:defRPr sz="3600" b="1">
          <a:solidFill>
            <a:srgbClr val="003399"/>
          </a:solidFill>
          <a:latin typeface="+mj-lt"/>
          <a:ea typeface="+mj-ea"/>
          <a:cs typeface="+mj-cs"/>
        </a:defRPr>
      </a:lvl1pPr>
      <a:lvl2pPr algn="l" rtl="0" eaLnBrk="0" fontAlgn="base" hangingPunct="0">
        <a:spcBef>
          <a:spcPct val="0"/>
        </a:spcBef>
        <a:spcAft>
          <a:spcPct val="0"/>
        </a:spcAft>
        <a:defRPr sz="3600" b="1">
          <a:solidFill>
            <a:srgbClr val="003399"/>
          </a:solidFill>
          <a:latin typeface="Arial" charset="0"/>
        </a:defRPr>
      </a:lvl2pPr>
      <a:lvl3pPr algn="l" rtl="0" eaLnBrk="0" fontAlgn="base" hangingPunct="0">
        <a:spcBef>
          <a:spcPct val="0"/>
        </a:spcBef>
        <a:spcAft>
          <a:spcPct val="0"/>
        </a:spcAft>
        <a:defRPr sz="3600" b="1">
          <a:solidFill>
            <a:srgbClr val="003399"/>
          </a:solidFill>
          <a:latin typeface="Arial" charset="0"/>
        </a:defRPr>
      </a:lvl3pPr>
      <a:lvl4pPr algn="l" rtl="0" eaLnBrk="0" fontAlgn="base" hangingPunct="0">
        <a:spcBef>
          <a:spcPct val="0"/>
        </a:spcBef>
        <a:spcAft>
          <a:spcPct val="0"/>
        </a:spcAft>
        <a:defRPr sz="3600" b="1">
          <a:solidFill>
            <a:srgbClr val="003399"/>
          </a:solidFill>
          <a:latin typeface="Arial" charset="0"/>
        </a:defRPr>
      </a:lvl4pPr>
      <a:lvl5pPr algn="l" rtl="0" eaLnBrk="0" fontAlgn="base" hangingPunct="0">
        <a:spcBef>
          <a:spcPct val="0"/>
        </a:spcBef>
        <a:spcAft>
          <a:spcPct val="0"/>
        </a:spcAft>
        <a:defRPr sz="3600" b="1">
          <a:solidFill>
            <a:srgbClr val="003399"/>
          </a:solidFill>
          <a:latin typeface="Arial" charset="0"/>
        </a:defRPr>
      </a:lvl5pPr>
      <a:lvl6pPr marL="457200" algn="l" rtl="0" fontAlgn="base">
        <a:spcBef>
          <a:spcPct val="0"/>
        </a:spcBef>
        <a:spcAft>
          <a:spcPct val="0"/>
        </a:spcAft>
        <a:defRPr sz="3600" b="1">
          <a:solidFill>
            <a:srgbClr val="003399"/>
          </a:solidFill>
          <a:latin typeface="Arial" charset="0"/>
        </a:defRPr>
      </a:lvl6pPr>
      <a:lvl7pPr marL="914400" algn="l" rtl="0" fontAlgn="base">
        <a:spcBef>
          <a:spcPct val="0"/>
        </a:spcBef>
        <a:spcAft>
          <a:spcPct val="0"/>
        </a:spcAft>
        <a:defRPr sz="3600" b="1">
          <a:solidFill>
            <a:srgbClr val="003399"/>
          </a:solidFill>
          <a:latin typeface="Arial" charset="0"/>
        </a:defRPr>
      </a:lvl7pPr>
      <a:lvl8pPr marL="1371600" algn="l" rtl="0" fontAlgn="base">
        <a:spcBef>
          <a:spcPct val="0"/>
        </a:spcBef>
        <a:spcAft>
          <a:spcPct val="0"/>
        </a:spcAft>
        <a:defRPr sz="3600" b="1">
          <a:solidFill>
            <a:srgbClr val="003399"/>
          </a:solidFill>
          <a:latin typeface="Arial" charset="0"/>
        </a:defRPr>
      </a:lvl8pPr>
      <a:lvl9pPr marL="1828800" algn="l" rtl="0" fontAlgn="base">
        <a:spcBef>
          <a:spcPct val="0"/>
        </a:spcBef>
        <a:spcAft>
          <a:spcPct val="0"/>
        </a:spcAft>
        <a:defRPr sz="3600" b="1">
          <a:solidFill>
            <a:srgbClr val="003399"/>
          </a:solidFill>
          <a:latin typeface="Arial" charset="0"/>
        </a:defRPr>
      </a:lvl9pPr>
    </p:titleStyle>
    <p:bodyStyle>
      <a:lvl1pPr marL="342900" indent="-342900" algn="l" rtl="0" eaLnBrk="0" fontAlgn="base" hangingPunct="0">
        <a:spcBef>
          <a:spcPct val="20000"/>
        </a:spcBef>
        <a:spcAft>
          <a:spcPct val="0"/>
        </a:spcAft>
        <a:buChar char="•"/>
        <a:defRPr sz="32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99"/>
          </a:solidFill>
          <a:latin typeface="+mn-lt"/>
        </a:defRPr>
      </a:lvl2pPr>
      <a:lvl3pPr marL="1143000" indent="-228600" algn="l" rtl="0" eaLnBrk="0" fontAlgn="base" hangingPunct="0">
        <a:spcBef>
          <a:spcPct val="20000"/>
        </a:spcBef>
        <a:spcAft>
          <a:spcPct val="0"/>
        </a:spcAft>
        <a:buChar char="•"/>
        <a:defRPr sz="2400">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fontAlgn="base">
        <a:spcBef>
          <a:spcPct val="20000"/>
        </a:spcBef>
        <a:spcAft>
          <a:spcPct val="0"/>
        </a:spcAft>
        <a:buChar char="»"/>
        <a:defRPr sz="2000">
          <a:solidFill>
            <a:srgbClr val="003399"/>
          </a:solidFill>
          <a:latin typeface="+mn-lt"/>
        </a:defRPr>
      </a:lvl6pPr>
      <a:lvl7pPr marL="2971800" indent="-228600" algn="l" rtl="0" fontAlgn="base">
        <a:spcBef>
          <a:spcPct val="20000"/>
        </a:spcBef>
        <a:spcAft>
          <a:spcPct val="0"/>
        </a:spcAft>
        <a:buChar char="»"/>
        <a:defRPr sz="2000">
          <a:solidFill>
            <a:srgbClr val="003399"/>
          </a:solidFill>
          <a:latin typeface="+mn-lt"/>
        </a:defRPr>
      </a:lvl7pPr>
      <a:lvl8pPr marL="3429000" indent="-228600" algn="l" rtl="0" fontAlgn="base">
        <a:spcBef>
          <a:spcPct val="20000"/>
        </a:spcBef>
        <a:spcAft>
          <a:spcPct val="0"/>
        </a:spcAft>
        <a:buChar char="»"/>
        <a:defRPr sz="2000">
          <a:solidFill>
            <a:srgbClr val="003399"/>
          </a:solidFill>
          <a:latin typeface="+mn-lt"/>
        </a:defRPr>
      </a:lvl8pPr>
      <a:lvl9pPr marL="3886200" indent="-228600" algn="l" rtl="0" fontAlgn="base">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hyperlink" Target="http://www.unisa.edu.au/childprotection" TargetMode="External"/><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hyperlink" Target="mailto:Christine.gibson@unisa.edu.au" TargetMode="External"/><Relationship Id="rId2" Type="http://schemas.openxmlformats.org/officeDocument/2006/relationships/image" Target="../media/image7.png"/><Relationship Id="rId1" Type="http://schemas.openxmlformats.org/officeDocument/2006/relationships/slideLayout" Target="../slideLayouts/slideLayout17.xml"/><Relationship Id="rId4" Type="http://schemas.openxmlformats.org/officeDocument/2006/relationships/hyperlink" Target="http://www.unisa.edu.au/childprotec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AU" b="1" dirty="0" smtClean="0"/>
              <a:t>Diffusion of Innovation and Program Evaluation</a:t>
            </a:r>
          </a:p>
        </p:txBody>
      </p:sp>
      <p:sp>
        <p:nvSpPr>
          <p:cNvPr id="4" name="Subtitle 2"/>
          <p:cNvSpPr>
            <a:spLocks noGrp="1"/>
          </p:cNvSpPr>
          <p:nvPr>
            <p:ph type="subTitle" idx="1"/>
          </p:nvPr>
        </p:nvSpPr>
        <p:spPr>
          <a:xfrm>
            <a:off x="1371600" y="4462264"/>
            <a:ext cx="6400800" cy="838944"/>
          </a:xfrm>
        </p:spPr>
        <p:txBody>
          <a:bodyPr/>
          <a:lstStyle/>
          <a:p>
            <a:r>
              <a:rPr lang="en-GB" dirty="0" smtClean="0"/>
              <a:t>Christine Gibson</a:t>
            </a:r>
          </a:p>
          <a:p>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688" y="332656"/>
            <a:ext cx="5548314" cy="769441"/>
          </a:xfrm>
          <a:prstGeom prst="rect">
            <a:avLst/>
          </a:prstGeom>
        </p:spPr>
        <p:txBody>
          <a:bodyPr wrap="none">
            <a:spAutoFit/>
          </a:bodyPr>
          <a:lstStyle/>
          <a:p>
            <a:r>
              <a:rPr lang="en-AU" sz="4400" b="1" dirty="0" smtClean="0">
                <a:solidFill>
                  <a:srgbClr val="003399"/>
                </a:solidFill>
                <a:latin typeface="+mj-lt"/>
              </a:rPr>
              <a:t>Roles of champions</a:t>
            </a:r>
            <a:endParaRPr lang="en-AU" sz="4400" dirty="0">
              <a:solidFill>
                <a:srgbClr val="003399"/>
              </a:solidFill>
              <a:latin typeface="+mj-lt"/>
            </a:endParaRPr>
          </a:p>
        </p:txBody>
      </p:sp>
      <p:sp>
        <p:nvSpPr>
          <p:cNvPr id="3" name="Rectangle 2"/>
          <p:cNvSpPr/>
          <p:nvPr/>
        </p:nvSpPr>
        <p:spPr>
          <a:xfrm>
            <a:off x="251520" y="1484784"/>
            <a:ext cx="8712968" cy="3847207"/>
          </a:xfrm>
          <a:prstGeom prst="rect">
            <a:avLst/>
          </a:prstGeom>
        </p:spPr>
        <p:txBody>
          <a:bodyPr wrap="square">
            <a:spAutoFit/>
          </a:bodyPr>
          <a:lstStyle/>
          <a:p>
            <a:pPr eaLnBrk="1" hangingPunct="1">
              <a:buFont typeface="Arial" charset="0"/>
              <a:buNone/>
            </a:pPr>
            <a:r>
              <a:rPr lang="en-AU" sz="3200" i="1" dirty="0" smtClean="0">
                <a:solidFill>
                  <a:srgbClr val="003399"/>
                </a:solidFill>
                <a:latin typeface="+mn-lt"/>
              </a:rPr>
              <a:t>A staff member who used to work at Burnside brought the idea for the play, sing and music group to this organisation. Based on her practice wisdom, it was believed that the group could have some therapeutic benefits that might transfer into people’s lives. </a:t>
            </a:r>
          </a:p>
          <a:p>
            <a:pPr eaLnBrk="1" hangingPunct="1">
              <a:buFont typeface="Arial" charset="0"/>
              <a:buNone/>
            </a:pPr>
            <a:r>
              <a:rPr lang="en-AU" sz="3200" i="1" dirty="0" smtClean="0">
                <a:solidFill>
                  <a:srgbClr val="003399"/>
                </a:solidFill>
                <a:latin typeface="+mn-lt"/>
              </a:rPr>
              <a:t>	</a:t>
            </a:r>
          </a:p>
          <a:p>
            <a:pPr eaLnBrk="1" hangingPunct="1">
              <a:buFont typeface="Arial" charset="0"/>
              <a:buNone/>
            </a:pPr>
            <a:r>
              <a:rPr lang="en-AU" sz="2000" dirty="0" smtClean="0">
                <a:solidFill>
                  <a:srgbClr val="003399"/>
                </a:solidFill>
                <a:latin typeface="+mn-lt"/>
              </a:rPr>
              <a:t>Respondent who was using something like the Family Learning Centre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67271"/>
            <a:ext cx="5299849" cy="769441"/>
          </a:xfrm>
          <a:prstGeom prst="rect">
            <a:avLst/>
          </a:prstGeom>
        </p:spPr>
        <p:txBody>
          <a:bodyPr wrap="none">
            <a:spAutoFit/>
          </a:bodyPr>
          <a:lstStyle/>
          <a:p>
            <a:r>
              <a:rPr lang="en-AU" sz="4400" b="1" dirty="0" smtClean="0">
                <a:solidFill>
                  <a:srgbClr val="003399"/>
                </a:solidFill>
                <a:latin typeface="+mj-lt"/>
              </a:rPr>
              <a:t>Relative advantage</a:t>
            </a:r>
            <a:endParaRPr lang="en-AU" sz="4400" dirty="0">
              <a:solidFill>
                <a:srgbClr val="003399"/>
              </a:solidFill>
              <a:latin typeface="+mj-lt"/>
            </a:endParaRPr>
          </a:p>
        </p:txBody>
      </p:sp>
      <p:sp>
        <p:nvSpPr>
          <p:cNvPr id="3" name="Rectangle 2"/>
          <p:cNvSpPr/>
          <p:nvPr/>
        </p:nvSpPr>
        <p:spPr>
          <a:xfrm>
            <a:off x="251520" y="912197"/>
            <a:ext cx="8640960" cy="5401479"/>
          </a:xfrm>
          <a:prstGeom prst="rect">
            <a:avLst/>
          </a:prstGeom>
        </p:spPr>
        <p:txBody>
          <a:bodyPr wrap="square">
            <a:spAutoFit/>
          </a:bodyPr>
          <a:lstStyle/>
          <a:p>
            <a:pPr eaLnBrk="1" fontAlgn="auto" hangingPunct="1">
              <a:spcAft>
                <a:spcPts val="0"/>
              </a:spcAft>
              <a:buFont typeface="Arial" charset="0"/>
              <a:buNone/>
              <a:defRPr/>
            </a:pPr>
            <a:r>
              <a:rPr lang="en-AU" sz="3200" i="1" dirty="0" smtClean="0">
                <a:solidFill>
                  <a:srgbClr val="003399"/>
                </a:solidFill>
                <a:latin typeface="+mn-lt"/>
              </a:rPr>
              <a:t>We have an advisory committee and a board. The obstacles with the intensive service are that a lot more money, staff and resources are put into clients than in the traditional refuge models. The stress on workers is high, particularly when there are more outreach clients. It takes a lot to argue for a service that costs more than the previous three that the government cut. </a:t>
            </a:r>
          </a:p>
          <a:p>
            <a:pPr eaLnBrk="1" fontAlgn="auto" hangingPunct="1">
              <a:spcAft>
                <a:spcPts val="0"/>
              </a:spcAft>
              <a:buFont typeface="Arial" charset="0"/>
              <a:buNone/>
              <a:defRPr/>
            </a:pPr>
            <a:endParaRPr lang="en-AU" sz="1900" dirty="0" smtClean="0">
              <a:solidFill>
                <a:srgbClr val="003399"/>
              </a:solidFill>
              <a:latin typeface="+mn-lt"/>
            </a:endParaRPr>
          </a:p>
          <a:p>
            <a:pPr eaLnBrk="1" fontAlgn="auto" hangingPunct="1">
              <a:spcAft>
                <a:spcPts val="0"/>
              </a:spcAft>
              <a:buFont typeface="Arial" charset="0"/>
              <a:buNone/>
              <a:defRPr/>
            </a:pPr>
            <a:r>
              <a:rPr lang="en-AU" sz="1900" dirty="0" smtClean="0">
                <a:solidFill>
                  <a:srgbClr val="003399"/>
                </a:solidFill>
                <a:latin typeface="+mn-lt"/>
              </a:rPr>
              <a:t>Respondent who had something similar to the Intensive </a:t>
            </a:r>
            <a:br>
              <a:rPr lang="en-AU" sz="1900" dirty="0" smtClean="0">
                <a:solidFill>
                  <a:srgbClr val="003399"/>
                </a:solidFill>
                <a:latin typeface="+mn-lt"/>
              </a:rPr>
            </a:br>
            <a:r>
              <a:rPr lang="en-AU" sz="1900" dirty="0" smtClean="0">
                <a:solidFill>
                  <a:srgbClr val="003399"/>
                </a:solidFill>
                <a:latin typeface="+mn-lt"/>
              </a:rPr>
              <a:t>Family-Based Service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5878532"/>
          </a:xfrm>
          <a:prstGeom prst="rect">
            <a:avLst/>
          </a:prstGeom>
        </p:spPr>
        <p:txBody>
          <a:bodyPr wrap="square">
            <a:spAutoFit/>
          </a:bodyPr>
          <a:lstStyle/>
          <a:p>
            <a:pPr eaLnBrk="1" fontAlgn="auto" hangingPunct="1">
              <a:spcAft>
                <a:spcPts val="0"/>
              </a:spcAft>
              <a:buFont typeface="Arial" charset="0"/>
              <a:buNone/>
              <a:defRPr/>
            </a:pPr>
            <a:r>
              <a:rPr lang="en-AU" sz="2600" i="1" dirty="0" smtClean="0">
                <a:solidFill>
                  <a:srgbClr val="003399"/>
                </a:solidFill>
                <a:latin typeface="+mn-lt"/>
              </a:rPr>
              <a:t>We were instructed to use it as a process that is embedded in legislation. However </a:t>
            </a:r>
            <a:r>
              <a:rPr lang="en-AU" sz="2600" b="1" i="1" dirty="0" smtClean="0">
                <a:solidFill>
                  <a:srgbClr val="003399"/>
                </a:solidFill>
                <a:latin typeface="+mn-lt"/>
              </a:rPr>
              <a:t>before</a:t>
            </a:r>
            <a:r>
              <a:rPr lang="en-AU" sz="2600" i="1" dirty="0" smtClean="0">
                <a:solidFill>
                  <a:srgbClr val="003399"/>
                </a:solidFill>
                <a:latin typeface="+mn-lt"/>
              </a:rPr>
              <a:t> Family Group Meetings were in use, our workers’ would get the families here and </a:t>
            </a:r>
            <a:r>
              <a:rPr lang="en-AU" sz="2600" b="1" i="1" dirty="0" smtClean="0">
                <a:solidFill>
                  <a:srgbClr val="003399"/>
                </a:solidFill>
                <a:latin typeface="+mn-lt"/>
              </a:rPr>
              <a:t>tell them before court what they have to do </a:t>
            </a:r>
            <a:r>
              <a:rPr lang="en-AU" sz="2600" i="1" dirty="0" smtClean="0">
                <a:solidFill>
                  <a:srgbClr val="003399"/>
                </a:solidFill>
                <a:latin typeface="+mn-lt"/>
              </a:rPr>
              <a:t>– like it or lump it. With Family Group Meetings this has shifted. Many workers have </a:t>
            </a:r>
            <a:r>
              <a:rPr lang="en-AU" sz="2600" b="1" i="1" dirty="0" smtClean="0">
                <a:solidFill>
                  <a:srgbClr val="003399"/>
                </a:solidFill>
                <a:latin typeface="+mn-lt"/>
              </a:rPr>
              <a:t>learned to let go of the power </a:t>
            </a:r>
            <a:r>
              <a:rPr lang="en-AU" sz="2600" i="1" dirty="0" smtClean="0">
                <a:solidFill>
                  <a:srgbClr val="003399"/>
                </a:solidFill>
                <a:latin typeface="+mn-lt"/>
              </a:rPr>
              <a:t>because they have seen that it is quite positive to family change and ownership of decisions. In fact, workers who have had more difficulty with Family Group Meetings are those who are more </a:t>
            </a:r>
            <a:r>
              <a:rPr lang="en-AU" sz="2600" b="1" i="1" dirty="0" smtClean="0">
                <a:solidFill>
                  <a:srgbClr val="003399"/>
                </a:solidFill>
                <a:latin typeface="+mn-lt"/>
              </a:rPr>
              <a:t>authoritarian</a:t>
            </a:r>
            <a:r>
              <a:rPr lang="en-AU" sz="2600" i="1" dirty="0" smtClean="0">
                <a:solidFill>
                  <a:srgbClr val="003399"/>
                </a:solidFill>
                <a:latin typeface="+mn-lt"/>
              </a:rPr>
              <a:t> and who have traditionally used their own power in practice. My observations are that those workers have had the least positive outcomes.</a:t>
            </a:r>
          </a:p>
          <a:p>
            <a:pPr eaLnBrk="1" fontAlgn="auto" hangingPunct="1">
              <a:spcAft>
                <a:spcPts val="0"/>
              </a:spcAft>
              <a:buFont typeface="Arial" charset="0"/>
              <a:buNone/>
              <a:defRPr/>
            </a:pPr>
            <a:r>
              <a:rPr lang="en-AU" i="1" dirty="0" smtClean="0">
                <a:latin typeface="+mn-lt"/>
              </a:rPr>
              <a:t>	</a:t>
            </a:r>
          </a:p>
          <a:p>
            <a:pPr eaLnBrk="1" fontAlgn="auto" hangingPunct="1">
              <a:spcAft>
                <a:spcPts val="0"/>
              </a:spcAft>
              <a:buFont typeface="Arial" charset="0"/>
              <a:buNone/>
              <a:defRPr/>
            </a:pPr>
            <a:r>
              <a:rPr lang="en-AU" sz="2000" dirty="0" smtClean="0">
                <a:solidFill>
                  <a:srgbClr val="003399"/>
                </a:solidFill>
                <a:latin typeface="+mn-lt"/>
              </a:rPr>
              <a:t>Respondent who was using something like Family Group Conferencing</a:t>
            </a:r>
            <a:r>
              <a:rPr lang="en-AU" i="1" dirty="0" smtClean="0">
                <a:latin typeface="+mn-lt"/>
              </a:rPr>
              <a:t>	</a:t>
            </a:r>
            <a:endParaRPr lang="en-AU" sz="1100" dirty="0" smtClean="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88640"/>
            <a:ext cx="7560840" cy="769441"/>
          </a:xfrm>
          <a:prstGeom prst="rect">
            <a:avLst/>
          </a:prstGeom>
        </p:spPr>
        <p:txBody>
          <a:bodyPr wrap="square">
            <a:spAutoFit/>
          </a:bodyPr>
          <a:lstStyle/>
          <a:p>
            <a:r>
              <a:rPr lang="en-AU" sz="4400" b="1" dirty="0" smtClean="0">
                <a:solidFill>
                  <a:srgbClr val="003399"/>
                </a:solidFill>
                <a:latin typeface="+mj-lt"/>
              </a:rPr>
              <a:t>Reasons for non-adoption</a:t>
            </a:r>
            <a:endParaRPr lang="en-AU" sz="4400" dirty="0">
              <a:solidFill>
                <a:srgbClr val="003399"/>
              </a:solidFill>
              <a:latin typeface="+mj-lt"/>
            </a:endParaRPr>
          </a:p>
        </p:txBody>
      </p:sp>
      <p:sp>
        <p:nvSpPr>
          <p:cNvPr id="3" name="Rectangle 2"/>
          <p:cNvSpPr/>
          <p:nvPr/>
        </p:nvSpPr>
        <p:spPr>
          <a:xfrm>
            <a:off x="251520" y="1097443"/>
            <a:ext cx="8640960" cy="5139869"/>
          </a:xfrm>
          <a:prstGeom prst="rect">
            <a:avLst/>
          </a:prstGeom>
        </p:spPr>
        <p:txBody>
          <a:bodyPr wrap="square">
            <a:spAutoFit/>
          </a:bodyPr>
          <a:lstStyle/>
          <a:p>
            <a:pPr eaLnBrk="1" hangingPunct="1">
              <a:buFont typeface="Arial" charset="0"/>
              <a:buNone/>
            </a:pPr>
            <a:r>
              <a:rPr lang="en-AU" sz="3200" i="1" dirty="0" smtClean="0">
                <a:solidFill>
                  <a:srgbClr val="003399"/>
                </a:solidFill>
                <a:latin typeface="+mn-lt"/>
              </a:rPr>
              <a:t>The government’s use of it without the </a:t>
            </a:r>
            <a:br>
              <a:rPr lang="en-AU" sz="3200" i="1" dirty="0" smtClean="0">
                <a:solidFill>
                  <a:srgbClr val="003399"/>
                </a:solidFill>
                <a:latin typeface="+mn-lt"/>
              </a:rPr>
            </a:br>
            <a:r>
              <a:rPr lang="en-AU" sz="3200" i="1" dirty="0" smtClean="0">
                <a:solidFill>
                  <a:srgbClr val="003399"/>
                </a:solidFill>
                <a:latin typeface="+mn-lt"/>
              </a:rPr>
              <a:t>‘family-only time’ means that families are not given responsibility and power to be truly engaged in making their decisions and owning them. You know when people are in crisis, the people they can speak to happens privately. The model needs to reflect this. They also don’t always bring in Indigenous workers, so that is an issue too.</a:t>
            </a:r>
          </a:p>
          <a:p>
            <a:pPr eaLnBrk="1" hangingPunct="1">
              <a:buFont typeface="Arial" charset="0"/>
              <a:buNone/>
            </a:pPr>
            <a:r>
              <a:rPr lang="en-AU" sz="2000" dirty="0" smtClean="0">
                <a:solidFill>
                  <a:srgbClr val="003399"/>
                </a:solidFill>
                <a:latin typeface="+mn-lt"/>
              </a:rPr>
              <a:t/>
            </a:r>
            <a:br>
              <a:rPr lang="en-AU" sz="2000" dirty="0" smtClean="0">
                <a:solidFill>
                  <a:srgbClr val="003399"/>
                </a:solidFill>
                <a:latin typeface="+mn-lt"/>
              </a:rPr>
            </a:br>
            <a:r>
              <a:rPr lang="en-AU" sz="2000" dirty="0" smtClean="0">
                <a:solidFill>
                  <a:srgbClr val="003399"/>
                </a:solidFill>
                <a:latin typeface="+mn-lt"/>
              </a:rPr>
              <a:t>Respondent who had heard of Family Group Conferencing</a:t>
            </a:r>
            <a:endParaRPr lang="en-AU"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2844" y="188640"/>
            <a:ext cx="6271269" cy="769441"/>
          </a:xfrm>
          <a:prstGeom prst="rect">
            <a:avLst/>
          </a:prstGeom>
        </p:spPr>
        <p:txBody>
          <a:bodyPr wrap="none">
            <a:spAutoFit/>
          </a:bodyPr>
          <a:lstStyle/>
          <a:p>
            <a:r>
              <a:rPr lang="en-AU" sz="4400" b="1" dirty="0" smtClean="0">
                <a:solidFill>
                  <a:srgbClr val="003399"/>
                </a:solidFill>
                <a:latin typeface="+mj-lt"/>
              </a:rPr>
              <a:t>Program sustainability</a:t>
            </a:r>
            <a:endParaRPr lang="en-AU" sz="4400" b="1" dirty="0">
              <a:solidFill>
                <a:srgbClr val="003399"/>
              </a:solidFill>
              <a:latin typeface="+mj-lt"/>
            </a:endParaRPr>
          </a:p>
        </p:txBody>
      </p:sp>
      <p:sp>
        <p:nvSpPr>
          <p:cNvPr id="3" name="Rectangle 2"/>
          <p:cNvSpPr/>
          <p:nvPr/>
        </p:nvSpPr>
        <p:spPr>
          <a:xfrm>
            <a:off x="251520" y="1052736"/>
            <a:ext cx="8712968" cy="4832092"/>
          </a:xfrm>
          <a:prstGeom prst="rect">
            <a:avLst/>
          </a:prstGeom>
        </p:spPr>
        <p:txBody>
          <a:bodyPr wrap="square">
            <a:spAutoFit/>
          </a:bodyPr>
          <a:lstStyle/>
          <a:p>
            <a:pPr eaLnBrk="1" fontAlgn="auto" hangingPunct="1">
              <a:spcAft>
                <a:spcPts val="0"/>
              </a:spcAft>
              <a:buFont typeface="Arial" charset="0"/>
              <a:buNone/>
              <a:defRPr/>
            </a:pPr>
            <a:r>
              <a:rPr lang="en-AU" sz="3200" i="1" dirty="0" smtClean="0">
                <a:solidFill>
                  <a:srgbClr val="003399"/>
                </a:solidFill>
                <a:latin typeface="+mn-lt"/>
              </a:rPr>
              <a:t>All the way through our program, the government has been supportive of our work. We have a high level of credibility in the service sector. We are the only service of this type in [this state] and we are in high demand. However, we put a lot of effort into nurturing our relationship with [the state department responsible for funding]</a:t>
            </a:r>
            <a:br>
              <a:rPr lang="en-AU" sz="3200" i="1" dirty="0" smtClean="0">
                <a:solidFill>
                  <a:srgbClr val="003399"/>
                </a:solidFill>
                <a:latin typeface="+mn-lt"/>
              </a:rPr>
            </a:br>
            <a:endParaRPr lang="en-AU" sz="3200" i="1" dirty="0" smtClean="0">
              <a:solidFill>
                <a:srgbClr val="003399"/>
              </a:solidFill>
              <a:latin typeface="+mn-lt"/>
            </a:endParaRPr>
          </a:p>
          <a:p>
            <a:pPr eaLnBrk="1" fontAlgn="auto" hangingPunct="1">
              <a:spcAft>
                <a:spcPts val="0"/>
              </a:spcAft>
              <a:buFont typeface="Arial" charset="0"/>
              <a:buNone/>
              <a:defRPr/>
            </a:pPr>
            <a:r>
              <a:rPr lang="en-AU" sz="2000" dirty="0" smtClean="0">
                <a:solidFill>
                  <a:srgbClr val="003399"/>
                </a:solidFill>
                <a:latin typeface="+mn-lt"/>
              </a:rPr>
              <a:t>Respondent who had something similar to Intensive Family-Based Service</a:t>
            </a:r>
            <a:endParaRPr lang="en-AU"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76672"/>
            <a:ext cx="7776864" cy="769441"/>
          </a:xfrm>
          <a:prstGeom prst="rect">
            <a:avLst/>
          </a:prstGeom>
        </p:spPr>
        <p:txBody>
          <a:bodyPr wrap="square">
            <a:spAutoFit/>
          </a:bodyPr>
          <a:lstStyle/>
          <a:p>
            <a:r>
              <a:rPr lang="en-AU" sz="4400" b="1" dirty="0" smtClean="0">
                <a:solidFill>
                  <a:srgbClr val="003399"/>
                </a:solidFill>
                <a:latin typeface="+mj-lt"/>
              </a:rPr>
              <a:t>Methodological challenges</a:t>
            </a:r>
            <a:endParaRPr lang="en-AU" sz="4400" b="1" dirty="0">
              <a:solidFill>
                <a:srgbClr val="003399"/>
              </a:solidFill>
              <a:latin typeface="+mj-lt"/>
            </a:endParaRPr>
          </a:p>
        </p:txBody>
      </p:sp>
      <p:sp>
        <p:nvSpPr>
          <p:cNvPr id="3" name="Rectangle 2"/>
          <p:cNvSpPr/>
          <p:nvPr/>
        </p:nvSpPr>
        <p:spPr>
          <a:xfrm>
            <a:off x="1403648" y="2492896"/>
            <a:ext cx="7488832" cy="2062103"/>
          </a:xfrm>
          <a:prstGeom prst="rect">
            <a:avLst/>
          </a:prstGeom>
        </p:spPr>
        <p:txBody>
          <a:bodyPr wrap="square">
            <a:spAutoFit/>
          </a:bodyPr>
          <a:lstStyle/>
          <a:p>
            <a:r>
              <a:rPr lang="en-AU" sz="3200" dirty="0" smtClean="0">
                <a:solidFill>
                  <a:srgbClr val="003399"/>
                </a:solidFill>
                <a:latin typeface="+mn-lt"/>
              </a:rPr>
              <a:t>difficult to delineate </a:t>
            </a:r>
          </a:p>
          <a:p>
            <a:r>
              <a:rPr lang="en-AU" sz="3200" dirty="0" smtClean="0">
                <a:solidFill>
                  <a:srgbClr val="003399"/>
                </a:solidFill>
                <a:latin typeface="+mn-lt"/>
              </a:rPr>
              <a:t>	aspects of change</a:t>
            </a:r>
          </a:p>
          <a:p>
            <a:r>
              <a:rPr lang="en-AU" sz="3200" dirty="0" smtClean="0">
                <a:solidFill>
                  <a:srgbClr val="003399"/>
                </a:solidFill>
                <a:latin typeface="+mn-lt"/>
              </a:rPr>
              <a:t>		organisational boundaries </a:t>
            </a:r>
          </a:p>
          <a:p>
            <a:r>
              <a:rPr lang="en-AU" sz="3200" dirty="0" smtClean="0">
                <a:solidFill>
                  <a:srgbClr val="003399"/>
                </a:solidFill>
                <a:latin typeface="+mn-lt"/>
              </a:rPr>
              <a:t>			</a:t>
            </a:r>
            <a:r>
              <a:rPr lang="en-AU" sz="3200" dirty="0" err="1" smtClean="0">
                <a:solidFill>
                  <a:srgbClr val="003399"/>
                </a:solidFill>
                <a:latin typeface="+mn-lt"/>
              </a:rPr>
              <a:t>generalisability</a:t>
            </a:r>
            <a:endParaRPr lang="en-AU" sz="3200" dirty="0">
              <a:solidFill>
                <a:srgbClr val="003399"/>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836712"/>
            <a:ext cx="8784976" cy="4524315"/>
          </a:xfrm>
          <a:prstGeom prst="rect">
            <a:avLst/>
          </a:prstGeom>
        </p:spPr>
        <p:txBody>
          <a:bodyPr wrap="square">
            <a:spAutoFit/>
          </a:bodyPr>
          <a:lstStyle/>
          <a:p>
            <a:pPr>
              <a:lnSpc>
                <a:spcPct val="150000"/>
              </a:lnSpc>
            </a:pPr>
            <a:r>
              <a:rPr lang="en-AU" sz="3200" b="1" dirty="0" smtClean="0">
                <a:solidFill>
                  <a:srgbClr val="003399"/>
                </a:solidFill>
                <a:latin typeface="+mn-lt"/>
              </a:rPr>
              <a:t>Who?</a:t>
            </a:r>
            <a:r>
              <a:rPr lang="en-AU" sz="3200" dirty="0" smtClean="0">
                <a:solidFill>
                  <a:srgbClr val="003399"/>
                </a:solidFill>
                <a:latin typeface="+mn-lt"/>
              </a:rPr>
              <a:t>	The adopter (potential or actual)</a:t>
            </a:r>
            <a:br>
              <a:rPr lang="en-AU" sz="3200" dirty="0" smtClean="0">
                <a:solidFill>
                  <a:srgbClr val="003399"/>
                </a:solidFill>
                <a:latin typeface="+mn-lt"/>
              </a:rPr>
            </a:br>
            <a:endParaRPr lang="en-AU" sz="3200" dirty="0" smtClean="0">
              <a:solidFill>
                <a:srgbClr val="003399"/>
              </a:solidFill>
              <a:latin typeface="+mn-lt"/>
            </a:endParaRPr>
          </a:p>
          <a:p>
            <a:pPr>
              <a:lnSpc>
                <a:spcPct val="150000"/>
              </a:lnSpc>
            </a:pPr>
            <a:r>
              <a:rPr lang="en-AU" sz="3200" b="1" dirty="0" smtClean="0">
                <a:solidFill>
                  <a:srgbClr val="003399"/>
                </a:solidFill>
                <a:latin typeface="+mn-lt"/>
              </a:rPr>
              <a:t>What?</a:t>
            </a:r>
            <a:r>
              <a:rPr lang="en-AU" sz="3200" dirty="0" smtClean="0">
                <a:solidFill>
                  <a:srgbClr val="003399"/>
                </a:solidFill>
                <a:latin typeface="+mn-lt"/>
              </a:rPr>
              <a:t> 	The nature of the innovation</a:t>
            </a:r>
            <a:br>
              <a:rPr lang="en-AU" sz="3200" dirty="0" smtClean="0">
                <a:solidFill>
                  <a:srgbClr val="003399"/>
                </a:solidFill>
                <a:latin typeface="+mn-lt"/>
              </a:rPr>
            </a:br>
            <a:endParaRPr lang="en-AU" sz="3200" dirty="0" smtClean="0">
              <a:solidFill>
                <a:srgbClr val="003399"/>
              </a:solidFill>
              <a:latin typeface="+mn-lt"/>
            </a:endParaRPr>
          </a:p>
          <a:p>
            <a:r>
              <a:rPr lang="en-AU" sz="3200" b="1" dirty="0" smtClean="0">
                <a:solidFill>
                  <a:srgbClr val="003399"/>
                </a:solidFill>
                <a:latin typeface="+mn-lt"/>
              </a:rPr>
              <a:t>Why?</a:t>
            </a:r>
            <a:r>
              <a:rPr lang="en-AU" sz="3200" dirty="0" smtClean="0">
                <a:solidFill>
                  <a:srgbClr val="003399"/>
                </a:solidFill>
                <a:latin typeface="+mn-lt"/>
              </a:rPr>
              <a:t>	Communication content,</a:t>
            </a:r>
            <a:br>
              <a:rPr lang="en-AU" sz="3200" dirty="0" smtClean="0">
                <a:solidFill>
                  <a:srgbClr val="003399"/>
                </a:solidFill>
                <a:latin typeface="+mn-lt"/>
              </a:rPr>
            </a:br>
            <a:r>
              <a:rPr lang="en-AU" sz="3200" dirty="0" smtClean="0">
                <a:solidFill>
                  <a:srgbClr val="003399"/>
                </a:solidFill>
                <a:latin typeface="+mn-lt"/>
              </a:rPr>
              <a:t>                avenues, networks and media</a:t>
            </a:r>
            <a:br>
              <a:rPr lang="en-AU" sz="3200" dirty="0" smtClean="0">
                <a:solidFill>
                  <a:srgbClr val="003399"/>
                </a:solidFill>
                <a:latin typeface="+mn-lt"/>
              </a:rPr>
            </a:br>
            <a:r>
              <a:rPr lang="en-AU" sz="3200" dirty="0" smtClean="0">
                <a:solidFill>
                  <a:srgbClr val="003399"/>
                </a:solidFill>
                <a:latin typeface="+mn-lt"/>
              </a:rPr>
              <a:t>                Societal factors</a:t>
            </a:r>
            <a:endParaRPr lang="en-AU" sz="3200" dirty="0">
              <a:solidFill>
                <a:srgbClr val="003399"/>
              </a:solidFill>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8431"/>
            <a:ext cx="8712968" cy="1200329"/>
          </a:xfrm>
          <a:prstGeom prst="rect">
            <a:avLst/>
          </a:prstGeom>
        </p:spPr>
        <p:txBody>
          <a:bodyPr wrap="square">
            <a:spAutoFit/>
          </a:bodyPr>
          <a:lstStyle/>
          <a:p>
            <a:pPr algn="ctr"/>
            <a:r>
              <a:rPr lang="en-AU" sz="3600" b="1" dirty="0" smtClean="0">
                <a:solidFill>
                  <a:srgbClr val="003399"/>
                </a:solidFill>
                <a:latin typeface="+mj-lt"/>
              </a:rPr>
              <a:t>Diffusion of Innovation and </a:t>
            </a:r>
            <a:br>
              <a:rPr lang="en-AU" sz="3600" b="1" dirty="0" smtClean="0">
                <a:solidFill>
                  <a:srgbClr val="003399"/>
                </a:solidFill>
                <a:latin typeface="+mj-lt"/>
              </a:rPr>
            </a:br>
            <a:r>
              <a:rPr lang="en-AU" sz="3600" b="1" dirty="0" smtClean="0">
                <a:solidFill>
                  <a:srgbClr val="003399"/>
                </a:solidFill>
                <a:latin typeface="+mj-lt"/>
              </a:rPr>
              <a:t>Program Evaluation</a:t>
            </a:r>
            <a:endParaRPr lang="en-AU" sz="3600" b="1" dirty="0">
              <a:solidFill>
                <a:srgbClr val="003399"/>
              </a:solidFill>
              <a:latin typeface="+mj-lt"/>
            </a:endParaRPr>
          </a:p>
        </p:txBody>
      </p:sp>
      <p:sp>
        <p:nvSpPr>
          <p:cNvPr id="3" name="Rectangle 2"/>
          <p:cNvSpPr/>
          <p:nvPr/>
        </p:nvSpPr>
        <p:spPr>
          <a:xfrm>
            <a:off x="107504" y="1476067"/>
            <a:ext cx="8964488" cy="4401205"/>
          </a:xfrm>
          <a:prstGeom prst="rect">
            <a:avLst/>
          </a:prstGeom>
        </p:spPr>
        <p:txBody>
          <a:bodyPr wrap="square">
            <a:spAutoFit/>
          </a:bodyPr>
          <a:lstStyle/>
          <a:p>
            <a:pPr eaLnBrk="1" fontAlgn="auto" hangingPunct="1">
              <a:spcAft>
                <a:spcPts val="0"/>
              </a:spcAft>
              <a:defRPr/>
            </a:pPr>
            <a:r>
              <a:rPr lang="en-AU" sz="2800" b="1" dirty="0" smtClean="0">
                <a:solidFill>
                  <a:srgbClr val="003399"/>
                </a:solidFill>
                <a:latin typeface="+mn-lt"/>
              </a:rPr>
              <a:t>Advantage: 	</a:t>
            </a:r>
            <a:r>
              <a:rPr lang="en-AU" sz="2800" dirty="0" smtClean="0">
                <a:solidFill>
                  <a:srgbClr val="003399"/>
                </a:solidFill>
                <a:latin typeface="+mn-lt"/>
              </a:rPr>
              <a:t>Does the innovation have advantages 			over the current way of doing things? </a:t>
            </a:r>
          </a:p>
          <a:p>
            <a:pPr eaLnBrk="1" fontAlgn="auto" hangingPunct="1">
              <a:spcAft>
                <a:spcPts val="0"/>
              </a:spcAft>
              <a:defRPr/>
            </a:pPr>
            <a:r>
              <a:rPr lang="en-AU" sz="2800" b="1" dirty="0" smtClean="0">
                <a:solidFill>
                  <a:srgbClr val="003399"/>
                </a:solidFill>
                <a:latin typeface="+mn-lt"/>
              </a:rPr>
              <a:t>Compatibility: 	</a:t>
            </a:r>
            <a:r>
              <a:rPr lang="en-AU" sz="2800" dirty="0" smtClean="0">
                <a:solidFill>
                  <a:srgbClr val="003399"/>
                </a:solidFill>
                <a:latin typeface="+mn-lt"/>
              </a:rPr>
              <a:t>Is it a good ‘fit’ with the values of </a:t>
            </a:r>
            <a:br>
              <a:rPr lang="en-AU" sz="2800" dirty="0" smtClean="0">
                <a:solidFill>
                  <a:srgbClr val="003399"/>
                </a:solidFill>
                <a:latin typeface="+mn-lt"/>
              </a:rPr>
            </a:br>
            <a:r>
              <a:rPr lang="en-AU" sz="2800" dirty="0" smtClean="0">
                <a:solidFill>
                  <a:srgbClr val="003399"/>
                </a:solidFill>
                <a:latin typeface="+mn-lt"/>
              </a:rPr>
              <a:t>			the organisation? </a:t>
            </a:r>
          </a:p>
          <a:p>
            <a:pPr fontAlgn="auto">
              <a:spcAft>
                <a:spcPts val="0"/>
              </a:spcAft>
              <a:defRPr/>
            </a:pPr>
            <a:r>
              <a:rPr lang="en-AU" sz="2800" b="1" dirty="0" smtClean="0">
                <a:solidFill>
                  <a:srgbClr val="003399"/>
                </a:solidFill>
                <a:latin typeface="+mn-lt"/>
              </a:rPr>
              <a:t>Resources:</a:t>
            </a:r>
            <a:r>
              <a:rPr lang="en-AU" sz="2800" dirty="0" smtClean="0">
                <a:solidFill>
                  <a:srgbClr val="003399"/>
                </a:solidFill>
                <a:latin typeface="+mn-lt"/>
              </a:rPr>
              <a:t> 	Are the available resources realistic? </a:t>
            </a:r>
          </a:p>
          <a:p>
            <a:pPr fontAlgn="auto">
              <a:spcAft>
                <a:spcPts val="0"/>
              </a:spcAft>
              <a:defRPr/>
            </a:pPr>
            <a:r>
              <a:rPr lang="en-AU" sz="2800" b="1" dirty="0" smtClean="0">
                <a:solidFill>
                  <a:srgbClr val="003399"/>
                </a:solidFill>
                <a:latin typeface="+mn-lt"/>
              </a:rPr>
              <a:t>Knowledge:</a:t>
            </a:r>
            <a:r>
              <a:rPr lang="en-AU" sz="2800" dirty="0" smtClean="0">
                <a:solidFill>
                  <a:srgbClr val="003399"/>
                </a:solidFill>
                <a:latin typeface="+mn-lt"/>
              </a:rPr>
              <a:t> 	Are the right people involved? Is 				training needed?</a:t>
            </a:r>
          </a:p>
          <a:p>
            <a:pPr fontAlgn="auto">
              <a:spcAft>
                <a:spcPts val="0"/>
              </a:spcAft>
              <a:defRPr/>
            </a:pPr>
            <a:r>
              <a:rPr lang="en-AU" sz="2800" b="1" dirty="0" smtClean="0">
                <a:solidFill>
                  <a:srgbClr val="003399"/>
                </a:solidFill>
                <a:latin typeface="+mn-lt"/>
              </a:rPr>
              <a:t>Feedback:</a:t>
            </a:r>
            <a:r>
              <a:rPr lang="en-AU" sz="2800" dirty="0" smtClean="0">
                <a:solidFill>
                  <a:srgbClr val="003399"/>
                </a:solidFill>
                <a:latin typeface="+mn-lt"/>
              </a:rPr>
              <a:t> 	How will the results of the evaluation 			be communicated to those within and 			those outside the organisation?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7784" y="404664"/>
            <a:ext cx="3222104" cy="769441"/>
          </a:xfrm>
          <a:prstGeom prst="rect">
            <a:avLst/>
          </a:prstGeom>
        </p:spPr>
        <p:txBody>
          <a:bodyPr wrap="square">
            <a:spAutoFit/>
          </a:bodyPr>
          <a:lstStyle/>
          <a:p>
            <a:r>
              <a:rPr lang="en-AU" sz="4400" b="1" dirty="0" smtClean="0">
                <a:solidFill>
                  <a:srgbClr val="003399"/>
                </a:solidFill>
                <a:latin typeface="+mj-lt"/>
              </a:rPr>
              <a:t>References</a:t>
            </a:r>
            <a:endParaRPr lang="en-AU" sz="4400" b="1" dirty="0">
              <a:solidFill>
                <a:srgbClr val="003399"/>
              </a:solidFill>
              <a:latin typeface="+mj-lt"/>
            </a:endParaRPr>
          </a:p>
        </p:txBody>
      </p:sp>
      <p:sp>
        <p:nvSpPr>
          <p:cNvPr id="3" name="Rectangle 2"/>
          <p:cNvSpPr/>
          <p:nvPr/>
        </p:nvSpPr>
        <p:spPr>
          <a:xfrm>
            <a:off x="107504" y="1404059"/>
            <a:ext cx="8964488" cy="4401205"/>
          </a:xfrm>
          <a:prstGeom prst="rect">
            <a:avLst/>
          </a:prstGeom>
        </p:spPr>
        <p:txBody>
          <a:bodyPr wrap="square">
            <a:spAutoFit/>
          </a:bodyPr>
          <a:lstStyle/>
          <a:p>
            <a:pPr eaLnBrk="1" hangingPunct="1">
              <a:buFont typeface="Arial" pitchFamily="34" charset="0"/>
              <a:buChar char="•"/>
            </a:pPr>
            <a:r>
              <a:rPr lang="en-AU" sz="2000" dirty="0" smtClean="0">
                <a:solidFill>
                  <a:srgbClr val="003399"/>
                </a:solidFill>
                <a:latin typeface="+mn-lt"/>
              </a:rPr>
              <a:t>  Rogers, E. (2003) </a:t>
            </a:r>
            <a:r>
              <a:rPr lang="en-AU" sz="2000" i="1" dirty="0" smtClean="0">
                <a:solidFill>
                  <a:srgbClr val="003399"/>
                </a:solidFill>
                <a:latin typeface="+mn-lt"/>
              </a:rPr>
              <a:t>Diffusion of innovations </a:t>
            </a:r>
            <a:r>
              <a:rPr lang="en-AU" sz="2000" dirty="0" smtClean="0">
                <a:solidFill>
                  <a:srgbClr val="003399"/>
                </a:solidFill>
                <a:latin typeface="+mn-lt"/>
              </a:rPr>
              <a:t>(5</a:t>
            </a:r>
            <a:r>
              <a:rPr lang="en-AU" sz="2000" baseline="30000" dirty="0" smtClean="0">
                <a:solidFill>
                  <a:srgbClr val="003399"/>
                </a:solidFill>
                <a:latin typeface="+mn-lt"/>
              </a:rPr>
              <a:t>th</a:t>
            </a:r>
            <a:r>
              <a:rPr lang="en-AU" sz="2000" dirty="0" smtClean="0">
                <a:solidFill>
                  <a:srgbClr val="003399"/>
                </a:solidFill>
                <a:latin typeface="+mn-lt"/>
              </a:rPr>
              <a:t> ed.). New York: Free    Press.</a:t>
            </a:r>
            <a:br>
              <a:rPr lang="en-AU" sz="2000" dirty="0" smtClean="0">
                <a:solidFill>
                  <a:srgbClr val="003399"/>
                </a:solidFill>
                <a:latin typeface="+mn-lt"/>
              </a:rPr>
            </a:br>
            <a:endParaRPr lang="en-AU" sz="2000" dirty="0" smtClean="0">
              <a:solidFill>
                <a:srgbClr val="003399"/>
              </a:solidFill>
              <a:latin typeface="+mn-lt"/>
            </a:endParaRPr>
          </a:p>
          <a:p>
            <a:pPr eaLnBrk="1" hangingPunct="1">
              <a:buFont typeface="Arial" pitchFamily="34" charset="0"/>
              <a:buChar char="•"/>
            </a:pPr>
            <a:r>
              <a:rPr lang="en-AU" sz="2000" dirty="0" smtClean="0">
                <a:solidFill>
                  <a:srgbClr val="003399"/>
                </a:solidFill>
                <a:latin typeface="+mn-lt"/>
              </a:rPr>
              <a:t>  Ashley, S. R. (2009) Innovation Diffusion: Implications for Evaluation. </a:t>
            </a:r>
            <a:br>
              <a:rPr lang="en-AU" sz="2000" dirty="0" smtClean="0">
                <a:solidFill>
                  <a:srgbClr val="003399"/>
                </a:solidFill>
                <a:latin typeface="+mn-lt"/>
              </a:rPr>
            </a:br>
            <a:r>
              <a:rPr lang="en-AU" sz="2000" dirty="0" smtClean="0">
                <a:solidFill>
                  <a:srgbClr val="003399"/>
                </a:solidFill>
                <a:latin typeface="+mn-lt"/>
              </a:rPr>
              <a:t>   In </a:t>
            </a:r>
            <a:r>
              <a:rPr lang="en-AU" sz="2000" dirty="0" err="1" smtClean="0">
                <a:solidFill>
                  <a:srgbClr val="003399"/>
                </a:solidFill>
                <a:latin typeface="+mn-lt"/>
              </a:rPr>
              <a:t>J.M</a:t>
            </a:r>
            <a:r>
              <a:rPr lang="en-AU" sz="2000" dirty="0" smtClean="0">
                <a:solidFill>
                  <a:srgbClr val="003399"/>
                </a:solidFill>
                <a:latin typeface="+mn-lt"/>
              </a:rPr>
              <a:t> </a:t>
            </a:r>
            <a:r>
              <a:rPr lang="en-AU" sz="2000" dirty="0" err="1" smtClean="0">
                <a:solidFill>
                  <a:srgbClr val="003399"/>
                </a:solidFill>
                <a:latin typeface="+mn-lt"/>
              </a:rPr>
              <a:t>Ottoson</a:t>
            </a:r>
            <a:r>
              <a:rPr lang="en-AU" sz="2000" dirty="0" smtClean="0">
                <a:solidFill>
                  <a:srgbClr val="003399"/>
                </a:solidFill>
                <a:latin typeface="+mn-lt"/>
              </a:rPr>
              <a:t> &amp; P. </a:t>
            </a:r>
            <a:r>
              <a:rPr lang="en-AU" sz="2000" dirty="0" err="1" smtClean="0">
                <a:solidFill>
                  <a:srgbClr val="003399"/>
                </a:solidFill>
                <a:latin typeface="+mn-lt"/>
              </a:rPr>
              <a:t>Hawe</a:t>
            </a:r>
            <a:r>
              <a:rPr lang="en-AU" sz="2000" dirty="0" smtClean="0">
                <a:solidFill>
                  <a:srgbClr val="003399"/>
                </a:solidFill>
                <a:latin typeface="+mn-lt"/>
              </a:rPr>
              <a:t> (eds.) </a:t>
            </a:r>
            <a:r>
              <a:rPr lang="en-AU" sz="2000" i="1" dirty="0" smtClean="0">
                <a:solidFill>
                  <a:srgbClr val="003399"/>
                </a:solidFill>
                <a:latin typeface="+mn-lt"/>
              </a:rPr>
              <a:t>Knowledge utilization, diffusion,</a:t>
            </a:r>
            <a:br>
              <a:rPr lang="en-AU" sz="2000" i="1" dirty="0" smtClean="0">
                <a:solidFill>
                  <a:srgbClr val="003399"/>
                </a:solidFill>
                <a:latin typeface="+mn-lt"/>
              </a:rPr>
            </a:br>
            <a:r>
              <a:rPr lang="en-AU" sz="2000" i="1" dirty="0" smtClean="0">
                <a:solidFill>
                  <a:srgbClr val="003399"/>
                </a:solidFill>
                <a:latin typeface="+mn-lt"/>
              </a:rPr>
              <a:t>    implementation, transfer, and translation: Implications for evaluation. </a:t>
            </a:r>
            <a:br>
              <a:rPr lang="en-AU" sz="2000" i="1" dirty="0" smtClean="0">
                <a:solidFill>
                  <a:srgbClr val="003399"/>
                </a:solidFill>
                <a:latin typeface="+mn-lt"/>
              </a:rPr>
            </a:br>
            <a:r>
              <a:rPr lang="en-AU" sz="2000" i="1" dirty="0" smtClean="0">
                <a:solidFill>
                  <a:srgbClr val="003399"/>
                </a:solidFill>
                <a:latin typeface="+mn-lt"/>
              </a:rPr>
              <a:t>    New Directions for Evaluation</a:t>
            </a:r>
            <a:r>
              <a:rPr lang="en-AU" sz="2000" dirty="0" smtClean="0">
                <a:solidFill>
                  <a:srgbClr val="003399"/>
                </a:solidFill>
                <a:latin typeface="+mn-lt"/>
              </a:rPr>
              <a:t>, 124, 35-45</a:t>
            </a:r>
            <a:br>
              <a:rPr lang="en-AU" sz="2000" dirty="0" smtClean="0">
                <a:solidFill>
                  <a:srgbClr val="003399"/>
                </a:solidFill>
                <a:latin typeface="+mn-lt"/>
              </a:rPr>
            </a:br>
            <a:endParaRPr lang="en-AU" sz="2000" dirty="0" smtClean="0">
              <a:solidFill>
                <a:srgbClr val="003399"/>
              </a:solidFill>
              <a:latin typeface="+mn-lt"/>
            </a:endParaRPr>
          </a:p>
          <a:p>
            <a:pPr eaLnBrk="1" hangingPunct="1">
              <a:buFont typeface="Arial" pitchFamily="34" charset="0"/>
              <a:buChar char="•"/>
            </a:pPr>
            <a:r>
              <a:rPr lang="en-AU" sz="2000" dirty="0" smtClean="0">
                <a:solidFill>
                  <a:srgbClr val="003399"/>
                </a:solidFill>
                <a:latin typeface="+mn-lt"/>
              </a:rPr>
              <a:t>  K. </a:t>
            </a:r>
            <a:r>
              <a:rPr lang="en-AU" sz="2000" dirty="0" err="1" smtClean="0">
                <a:solidFill>
                  <a:srgbClr val="003399"/>
                </a:solidFill>
                <a:latin typeface="+mn-lt"/>
              </a:rPr>
              <a:t>Lewig</a:t>
            </a:r>
            <a:r>
              <a:rPr lang="en-AU" sz="2000" dirty="0" smtClean="0">
                <a:solidFill>
                  <a:srgbClr val="003399"/>
                </a:solidFill>
                <a:latin typeface="+mn-lt"/>
              </a:rPr>
              <a:t>, F. </a:t>
            </a:r>
            <a:r>
              <a:rPr lang="en-AU" sz="2000" dirty="0" err="1" smtClean="0">
                <a:solidFill>
                  <a:srgbClr val="003399"/>
                </a:solidFill>
                <a:latin typeface="+mn-lt"/>
              </a:rPr>
              <a:t>Arney</a:t>
            </a:r>
            <a:r>
              <a:rPr lang="en-AU" sz="2000" dirty="0" smtClean="0">
                <a:solidFill>
                  <a:srgbClr val="003399"/>
                </a:solidFill>
                <a:latin typeface="+mn-lt"/>
              </a:rPr>
              <a:t>, M. </a:t>
            </a:r>
            <a:r>
              <a:rPr lang="en-AU" sz="2000" dirty="0" err="1" smtClean="0">
                <a:solidFill>
                  <a:srgbClr val="003399"/>
                </a:solidFill>
                <a:latin typeface="+mn-lt"/>
              </a:rPr>
              <a:t>Salveron</a:t>
            </a:r>
            <a:r>
              <a:rPr lang="en-AU" sz="2000" dirty="0" smtClean="0">
                <a:solidFill>
                  <a:srgbClr val="003399"/>
                </a:solidFill>
                <a:latin typeface="+mn-lt"/>
              </a:rPr>
              <a:t>, H. McLaren, C. Gibson and D. Scott.</a:t>
            </a:r>
            <a:br>
              <a:rPr lang="en-AU" sz="2000" dirty="0" smtClean="0">
                <a:solidFill>
                  <a:srgbClr val="003399"/>
                </a:solidFill>
                <a:latin typeface="+mn-lt"/>
              </a:rPr>
            </a:br>
            <a:r>
              <a:rPr lang="en-AU" sz="2000" dirty="0" smtClean="0">
                <a:solidFill>
                  <a:srgbClr val="003399"/>
                </a:solidFill>
                <a:latin typeface="+mn-lt"/>
              </a:rPr>
              <a:t>   (2010) Spreading promising ideas and innovations in child and family</a:t>
            </a:r>
            <a:br>
              <a:rPr lang="en-AU" sz="2000" dirty="0" smtClean="0">
                <a:solidFill>
                  <a:srgbClr val="003399"/>
                </a:solidFill>
                <a:latin typeface="+mn-lt"/>
              </a:rPr>
            </a:br>
            <a:r>
              <a:rPr lang="en-AU" sz="2000" dirty="0" smtClean="0">
                <a:solidFill>
                  <a:srgbClr val="003399"/>
                </a:solidFill>
                <a:latin typeface="+mn-lt"/>
              </a:rPr>
              <a:t>   services. In</a:t>
            </a:r>
            <a:r>
              <a:rPr lang="en-AU" sz="2000" i="1" dirty="0" smtClean="0">
                <a:solidFill>
                  <a:srgbClr val="003399"/>
                </a:solidFill>
                <a:latin typeface="+mn-lt"/>
              </a:rPr>
              <a:t> </a:t>
            </a:r>
            <a:r>
              <a:rPr lang="en-AU" sz="2000" dirty="0" err="1" smtClean="0">
                <a:solidFill>
                  <a:srgbClr val="003399"/>
                </a:solidFill>
                <a:latin typeface="+mn-lt"/>
              </a:rPr>
              <a:t>F.Arney</a:t>
            </a:r>
            <a:r>
              <a:rPr lang="en-AU" sz="2000" dirty="0" smtClean="0">
                <a:solidFill>
                  <a:srgbClr val="003399"/>
                </a:solidFill>
                <a:latin typeface="+mn-lt"/>
              </a:rPr>
              <a:t> &amp; D. Scott (eds.) </a:t>
            </a:r>
            <a:r>
              <a:rPr lang="en-AU" sz="2000" i="1" dirty="0" smtClean="0">
                <a:solidFill>
                  <a:srgbClr val="003399"/>
                </a:solidFill>
                <a:latin typeface="+mn-lt"/>
              </a:rPr>
              <a:t>Working With Vulnerable Families: </a:t>
            </a:r>
            <a:br>
              <a:rPr lang="en-AU" sz="2000" i="1" dirty="0" smtClean="0">
                <a:solidFill>
                  <a:srgbClr val="003399"/>
                </a:solidFill>
                <a:latin typeface="+mn-lt"/>
              </a:rPr>
            </a:br>
            <a:r>
              <a:rPr lang="en-AU" sz="2000" i="1" dirty="0" smtClean="0">
                <a:solidFill>
                  <a:srgbClr val="003399"/>
                </a:solidFill>
                <a:latin typeface="+mn-lt"/>
              </a:rPr>
              <a:t>   A Partnership Approach. </a:t>
            </a:r>
            <a:r>
              <a:rPr lang="en-AU" sz="2000" dirty="0" smtClean="0">
                <a:solidFill>
                  <a:srgbClr val="003399"/>
                </a:solidFill>
                <a:latin typeface="+mn-lt"/>
              </a:rPr>
              <a:t>Melbourne: Cambridge University Press.</a:t>
            </a:r>
          </a:p>
          <a:p>
            <a:pPr eaLnBrk="1" hangingPunct="1"/>
            <a:endParaRPr lang="en-AU" sz="2000" dirty="0" smtClean="0">
              <a:solidFill>
                <a:srgbClr val="003399"/>
              </a:solidFill>
              <a:latin typeface="+mn-lt"/>
            </a:endParaRPr>
          </a:p>
          <a:p>
            <a:pPr eaLnBrk="1" hangingPunct="1"/>
            <a:r>
              <a:rPr lang="en-AU" sz="2000" dirty="0" smtClean="0">
                <a:solidFill>
                  <a:srgbClr val="003399"/>
                </a:solidFill>
                <a:latin typeface="+mn-lt"/>
                <a:hlinkClick r:id="rId3"/>
              </a:rPr>
              <a:t>www.unisa.edu.au/childprotection</a:t>
            </a:r>
            <a:endParaRPr lang="en-AU" sz="2000" dirty="0" smtClean="0">
              <a:solidFill>
                <a:srgbClr val="003399"/>
              </a:solidFill>
              <a:latin typeface="+mn-lt"/>
            </a:endParaRPr>
          </a:p>
          <a:p>
            <a:pPr eaLnBrk="1" hangingPunct="1"/>
            <a:endParaRPr lang="en-AU" sz="2000" dirty="0" smtClean="0">
              <a:solidFill>
                <a:srgbClr val="003399"/>
              </a:solidFill>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cstate="print"/>
          <a:srcRect/>
          <a:stretch>
            <a:fillRect/>
          </a:stretch>
        </p:blipFill>
        <p:spPr bwMode="auto">
          <a:xfrm>
            <a:off x="2484438" y="333375"/>
            <a:ext cx="3887787" cy="2586038"/>
          </a:xfrm>
          <a:prstGeom prst="rect">
            <a:avLst/>
          </a:prstGeom>
          <a:noFill/>
          <a:ln w="9525">
            <a:noFill/>
            <a:miter lim="800000"/>
            <a:headEnd/>
            <a:tailEnd/>
          </a:ln>
        </p:spPr>
      </p:pic>
      <p:sp>
        <p:nvSpPr>
          <p:cNvPr id="4" name="Content Placeholder 2"/>
          <p:cNvSpPr txBox="1">
            <a:spLocks/>
          </p:cNvSpPr>
          <p:nvPr/>
        </p:nvSpPr>
        <p:spPr bwMode="auto">
          <a:xfrm>
            <a:off x="395288" y="2492375"/>
            <a:ext cx="8137525" cy="3386138"/>
          </a:xfrm>
          <a:prstGeom prst="rect">
            <a:avLst/>
          </a:prstGeom>
          <a:noFill/>
          <a:ln w="9525">
            <a:noFill/>
            <a:miter lim="800000"/>
            <a:headEnd/>
            <a:tailEnd/>
          </a:ln>
        </p:spPr>
        <p:txBody>
          <a:bodyPr/>
          <a:lstStyle/>
          <a:p>
            <a:pPr marL="342900" indent="-342900" eaLnBrk="0" hangingPunct="0">
              <a:lnSpc>
                <a:spcPct val="90000"/>
              </a:lnSpc>
              <a:spcBef>
                <a:spcPct val="20000"/>
              </a:spcBef>
            </a:pPr>
            <a:r>
              <a:rPr lang="en-AU" sz="2800" dirty="0">
                <a:solidFill>
                  <a:srgbClr val="003399"/>
                </a:solidFill>
                <a:latin typeface="Arial" charset="0"/>
              </a:rPr>
              <a:t>   </a:t>
            </a:r>
          </a:p>
          <a:p>
            <a:pPr marL="342900" indent="-342900" algn="ctr" eaLnBrk="0" hangingPunct="0">
              <a:lnSpc>
                <a:spcPct val="90000"/>
              </a:lnSpc>
              <a:spcBef>
                <a:spcPct val="20000"/>
              </a:spcBef>
            </a:pPr>
            <a:r>
              <a:rPr lang="en-AU" sz="2500" dirty="0" smtClean="0">
                <a:solidFill>
                  <a:srgbClr val="003399"/>
                </a:solidFill>
                <a:latin typeface="Arial" charset="0"/>
              </a:rPr>
              <a:t>Christine Gibson</a:t>
            </a:r>
            <a:endParaRPr lang="en-AU" sz="2500" dirty="0">
              <a:solidFill>
                <a:srgbClr val="003399"/>
              </a:solidFill>
              <a:latin typeface="Arial" charset="0"/>
            </a:endParaRPr>
          </a:p>
          <a:p>
            <a:pPr marL="342900" indent="-342900" algn="ctr" eaLnBrk="0" hangingPunct="0">
              <a:lnSpc>
                <a:spcPct val="90000"/>
              </a:lnSpc>
              <a:spcBef>
                <a:spcPct val="20000"/>
              </a:spcBef>
            </a:pPr>
            <a:r>
              <a:rPr lang="en-AU" sz="2400" dirty="0" smtClean="0">
                <a:solidFill>
                  <a:srgbClr val="003399"/>
                </a:solidFill>
                <a:latin typeface="Arial" charset="0"/>
              </a:rPr>
              <a:t>Community Research Liaison</a:t>
            </a:r>
            <a:endParaRPr lang="en-AU" sz="2400" dirty="0">
              <a:solidFill>
                <a:srgbClr val="003399"/>
              </a:solidFill>
              <a:latin typeface="Arial" charset="0"/>
            </a:endParaRPr>
          </a:p>
          <a:p>
            <a:pPr marL="342900" indent="-342900" algn="ctr" eaLnBrk="0" hangingPunct="0">
              <a:lnSpc>
                <a:spcPct val="90000"/>
              </a:lnSpc>
              <a:spcBef>
                <a:spcPct val="20000"/>
              </a:spcBef>
            </a:pPr>
            <a:r>
              <a:rPr lang="en-AU" sz="2400" dirty="0">
                <a:solidFill>
                  <a:srgbClr val="003399"/>
                </a:solidFill>
                <a:latin typeface="Arial" charset="0"/>
              </a:rPr>
              <a:t>Australian Centre for Child Protection</a:t>
            </a:r>
          </a:p>
          <a:p>
            <a:pPr marL="342900" indent="-342900" algn="ctr" eaLnBrk="0" hangingPunct="0">
              <a:lnSpc>
                <a:spcPct val="90000"/>
              </a:lnSpc>
              <a:spcBef>
                <a:spcPct val="20000"/>
              </a:spcBef>
            </a:pPr>
            <a:r>
              <a:rPr lang="en-AU" sz="2400" dirty="0" smtClean="0">
                <a:solidFill>
                  <a:srgbClr val="003399"/>
                </a:solidFill>
                <a:latin typeface="Arial" charset="0"/>
              </a:rPr>
              <a:t>University </a:t>
            </a:r>
            <a:r>
              <a:rPr lang="en-AU" sz="2400" dirty="0">
                <a:solidFill>
                  <a:srgbClr val="003399"/>
                </a:solidFill>
                <a:latin typeface="Arial" charset="0"/>
              </a:rPr>
              <a:t>of South Australia </a:t>
            </a:r>
          </a:p>
          <a:p>
            <a:pPr marL="342900" indent="-342900" algn="ctr" eaLnBrk="0" hangingPunct="0">
              <a:lnSpc>
                <a:spcPct val="90000"/>
              </a:lnSpc>
              <a:spcBef>
                <a:spcPct val="20000"/>
              </a:spcBef>
            </a:pPr>
            <a:r>
              <a:rPr lang="en-AU" sz="2400" dirty="0">
                <a:solidFill>
                  <a:srgbClr val="003399"/>
                </a:solidFill>
              </a:rPr>
              <a:t>(08) 8302 </a:t>
            </a:r>
            <a:r>
              <a:rPr lang="en-AU" sz="2400" dirty="0" smtClean="0">
                <a:solidFill>
                  <a:srgbClr val="003399"/>
                </a:solidFill>
              </a:rPr>
              <a:t>2981</a:t>
            </a:r>
            <a:endParaRPr lang="en-AU" sz="2400" dirty="0">
              <a:solidFill>
                <a:srgbClr val="003399"/>
              </a:solidFill>
            </a:endParaRPr>
          </a:p>
          <a:p>
            <a:pPr marL="342900" indent="-342900" algn="ctr" eaLnBrk="0" hangingPunct="0">
              <a:lnSpc>
                <a:spcPct val="90000"/>
              </a:lnSpc>
              <a:spcBef>
                <a:spcPct val="20000"/>
              </a:spcBef>
            </a:pPr>
            <a:r>
              <a:rPr lang="en-AU" sz="2400" dirty="0" err="1" smtClean="0">
                <a:solidFill>
                  <a:srgbClr val="003399"/>
                </a:solidFill>
                <a:latin typeface="Arial" charset="0"/>
                <a:hlinkClick r:id="rId3"/>
              </a:rPr>
              <a:t>Christine.gibson@unisa.edu.au</a:t>
            </a:r>
            <a:endParaRPr lang="en-AU" sz="2400" dirty="0">
              <a:solidFill>
                <a:srgbClr val="003399"/>
              </a:solidFill>
              <a:latin typeface="Arial" charset="0"/>
            </a:endParaRPr>
          </a:p>
          <a:p>
            <a:pPr marL="342900" indent="-342900" algn="ctr" eaLnBrk="0" hangingPunct="0">
              <a:lnSpc>
                <a:spcPct val="90000"/>
              </a:lnSpc>
              <a:spcBef>
                <a:spcPct val="20000"/>
              </a:spcBef>
            </a:pPr>
            <a:r>
              <a:rPr lang="en-AU" sz="2400" dirty="0" err="1">
                <a:solidFill>
                  <a:srgbClr val="003399"/>
                </a:solidFill>
                <a:latin typeface="Arial" charset="0"/>
                <a:hlinkClick r:id="rId4"/>
              </a:rPr>
              <a:t>www.unisa.edu.au/childprotection</a:t>
            </a:r>
            <a:endParaRPr lang="en-AU" sz="2400" dirty="0">
              <a:solidFill>
                <a:srgbClr val="003399"/>
              </a:solidFill>
              <a:latin typeface="Arial" charset="0"/>
            </a:endParaRPr>
          </a:p>
          <a:p>
            <a:pPr marL="342900" indent="-342900" algn="ctr" eaLnBrk="0" hangingPunct="0">
              <a:lnSpc>
                <a:spcPct val="90000"/>
              </a:lnSpc>
              <a:spcBef>
                <a:spcPct val="20000"/>
              </a:spcBef>
            </a:pPr>
            <a:endParaRPr lang="en-AU" sz="2400" dirty="0">
              <a:solidFill>
                <a:srgbClr val="003399"/>
              </a:solidFill>
              <a:latin typeface="Arial" charset="0"/>
            </a:endParaRPr>
          </a:p>
          <a:p>
            <a:pPr marL="342900" indent="-342900" algn="ctr" eaLnBrk="0" hangingPunct="0">
              <a:lnSpc>
                <a:spcPct val="90000"/>
              </a:lnSpc>
              <a:spcBef>
                <a:spcPct val="20000"/>
              </a:spcBef>
            </a:pPr>
            <a:endParaRPr lang="en-AU" sz="3200" dirty="0">
              <a:solidFill>
                <a:srgbClr val="003399"/>
              </a:solidFill>
              <a:latin typeface="Arial" charset="0"/>
            </a:endParaRPr>
          </a:p>
        </p:txBody>
      </p:sp>
      <p:sp>
        <p:nvSpPr>
          <p:cNvPr id="5" name="TextBox 5"/>
          <p:cNvSpPr txBox="1">
            <a:spLocks noChangeArrowheads="1"/>
          </p:cNvSpPr>
          <p:nvPr/>
        </p:nvSpPr>
        <p:spPr bwMode="auto">
          <a:xfrm>
            <a:off x="611188" y="6308725"/>
            <a:ext cx="3240087" cy="231775"/>
          </a:xfrm>
          <a:prstGeom prst="rect">
            <a:avLst/>
          </a:prstGeom>
          <a:noFill/>
          <a:ln w="9525">
            <a:noFill/>
            <a:miter lim="800000"/>
            <a:headEnd/>
            <a:tailEnd/>
          </a:ln>
        </p:spPr>
        <p:txBody>
          <a:bodyPr>
            <a:spAutoFit/>
          </a:bodyPr>
          <a:lstStyle/>
          <a:p>
            <a:r>
              <a:rPr lang="en-AU" sz="900" dirty="0">
                <a:solidFill>
                  <a:srgbClr val="003399"/>
                </a:solidFill>
                <a:latin typeface="Calibri" pitchFamily="34" charset="0"/>
              </a:rPr>
              <a:t>Image source: </a:t>
            </a:r>
            <a:r>
              <a:rPr lang="en-AU" sz="900" dirty="0" err="1">
                <a:solidFill>
                  <a:srgbClr val="003399"/>
                </a:solidFill>
                <a:latin typeface="Calibri" pitchFamily="34" charset="0"/>
              </a:rPr>
              <a:t>Istockphoto</a:t>
            </a:r>
            <a:endParaRPr lang="en-AU" sz="900" dirty="0">
              <a:solidFill>
                <a:srgbClr val="003399"/>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568952" cy="1323439"/>
          </a:xfrm>
          <a:prstGeom prst="rect">
            <a:avLst/>
          </a:prstGeom>
        </p:spPr>
        <p:txBody>
          <a:bodyPr wrap="square">
            <a:spAutoFit/>
          </a:bodyPr>
          <a:lstStyle/>
          <a:p>
            <a:pPr algn="ctr"/>
            <a:r>
              <a:rPr lang="en-AU" sz="4000" b="1" dirty="0" smtClean="0">
                <a:solidFill>
                  <a:srgbClr val="003399"/>
                </a:solidFill>
                <a:latin typeface="+mj-lt"/>
                <a:ea typeface="+mj-ea"/>
                <a:cs typeface="+mj-cs"/>
              </a:rPr>
              <a:t>Australasian Evaluation Society 2011 International Conference</a:t>
            </a:r>
          </a:p>
        </p:txBody>
      </p:sp>
      <p:sp>
        <p:nvSpPr>
          <p:cNvPr id="3" name="Rectangle 2"/>
          <p:cNvSpPr/>
          <p:nvPr/>
        </p:nvSpPr>
        <p:spPr>
          <a:xfrm>
            <a:off x="539552" y="2274838"/>
            <a:ext cx="8136904" cy="3416320"/>
          </a:xfrm>
          <a:prstGeom prst="rect">
            <a:avLst/>
          </a:prstGeom>
        </p:spPr>
        <p:txBody>
          <a:bodyPr wrap="square">
            <a:spAutoFit/>
          </a:bodyPr>
          <a:lstStyle/>
          <a:p>
            <a:pPr algn="ctr" eaLnBrk="1" hangingPunct="1">
              <a:buFont typeface="Arial" charset="0"/>
              <a:buNone/>
            </a:pPr>
            <a:r>
              <a:rPr lang="en-AU" sz="3200" b="1" dirty="0" smtClean="0">
                <a:solidFill>
                  <a:srgbClr val="003399"/>
                </a:solidFill>
                <a:latin typeface="+mn-lt"/>
              </a:rPr>
              <a:t>Diffusion of innovation and program evaluation</a:t>
            </a:r>
          </a:p>
          <a:p>
            <a:pPr eaLnBrk="1" hangingPunct="1">
              <a:buFont typeface="Arial" charset="0"/>
              <a:buNone/>
            </a:pPr>
            <a:endParaRPr lang="en-AU" sz="3200" dirty="0" smtClean="0">
              <a:solidFill>
                <a:srgbClr val="003399"/>
              </a:solidFill>
              <a:latin typeface="+mn-lt"/>
            </a:endParaRPr>
          </a:p>
          <a:p>
            <a:pPr eaLnBrk="1" hangingPunct="1">
              <a:buFont typeface="Arial" charset="0"/>
              <a:buNone/>
            </a:pPr>
            <a:r>
              <a:rPr lang="en-AU" sz="3200" dirty="0" smtClean="0">
                <a:solidFill>
                  <a:srgbClr val="003399"/>
                </a:solidFill>
                <a:latin typeface="+mn-lt"/>
              </a:rPr>
              <a:t>  “</a:t>
            </a:r>
            <a:r>
              <a:rPr lang="en-AU" sz="3200" i="1" dirty="0" smtClean="0">
                <a:solidFill>
                  <a:srgbClr val="003399"/>
                </a:solidFill>
                <a:latin typeface="+mn-lt"/>
              </a:rPr>
              <a:t>Understanding of diffusion theory can help evaluators uncover patterns and impacts that might otherwise be overlooked</a:t>
            </a:r>
            <a:r>
              <a:rPr lang="en-AU" sz="3200" dirty="0" smtClean="0">
                <a:solidFill>
                  <a:srgbClr val="003399"/>
                </a:solidFill>
                <a:latin typeface="+mn-lt"/>
              </a:rPr>
              <a:t>” </a:t>
            </a:r>
            <a:br>
              <a:rPr lang="en-AU" sz="3200" dirty="0" smtClean="0">
                <a:solidFill>
                  <a:srgbClr val="003399"/>
                </a:solidFill>
                <a:latin typeface="+mn-lt"/>
              </a:rPr>
            </a:br>
            <a:r>
              <a:rPr lang="en-AU" sz="2400" dirty="0" smtClean="0">
                <a:solidFill>
                  <a:srgbClr val="003399"/>
                </a:solidFill>
                <a:latin typeface="+mn-lt"/>
              </a:rPr>
              <a:t>Ashley (2009)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260648"/>
            <a:ext cx="8208912" cy="1446550"/>
          </a:xfrm>
          <a:prstGeom prst="rect">
            <a:avLst/>
          </a:prstGeom>
        </p:spPr>
        <p:txBody>
          <a:bodyPr wrap="square">
            <a:spAutoFit/>
          </a:bodyPr>
          <a:lstStyle/>
          <a:p>
            <a:pPr algn="ctr"/>
            <a:r>
              <a:rPr lang="en-AU" sz="4400" b="1" dirty="0" smtClean="0">
                <a:solidFill>
                  <a:srgbClr val="003399"/>
                </a:solidFill>
                <a:latin typeface="+mj-lt"/>
              </a:rPr>
              <a:t>Diffusion of Innovation and Program Evaluation</a:t>
            </a:r>
            <a:endParaRPr lang="en-AU" sz="4400" b="1" dirty="0">
              <a:solidFill>
                <a:srgbClr val="003399"/>
              </a:solidFill>
              <a:latin typeface="+mj-lt"/>
            </a:endParaRPr>
          </a:p>
        </p:txBody>
      </p:sp>
      <p:sp>
        <p:nvSpPr>
          <p:cNvPr id="6" name="Rectangle 5"/>
          <p:cNvSpPr/>
          <p:nvPr/>
        </p:nvSpPr>
        <p:spPr>
          <a:xfrm>
            <a:off x="683568" y="1772816"/>
            <a:ext cx="8136904" cy="4401205"/>
          </a:xfrm>
          <a:prstGeom prst="rect">
            <a:avLst/>
          </a:prstGeom>
        </p:spPr>
        <p:txBody>
          <a:bodyPr wrap="square">
            <a:spAutoFit/>
          </a:bodyPr>
          <a:lstStyle/>
          <a:p>
            <a:pPr eaLnBrk="1" fontAlgn="auto" hangingPunct="1">
              <a:spcAft>
                <a:spcPts val="0"/>
              </a:spcAft>
              <a:buFont typeface="Arial" pitchFamily="34" charset="0"/>
              <a:buNone/>
              <a:defRPr/>
            </a:pPr>
            <a:r>
              <a:rPr lang="en-AU" sz="2800" dirty="0" err="1" smtClean="0">
                <a:solidFill>
                  <a:srgbClr val="003399"/>
                </a:solidFill>
                <a:latin typeface="+mn-lt"/>
              </a:rPr>
              <a:t>UnitingCare</a:t>
            </a:r>
            <a:r>
              <a:rPr lang="en-AU" sz="2800" dirty="0" smtClean="0">
                <a:solidFill>
                  <a:srgbClr val="003399"/>
                </a:solidFill>
                <a:latin typeface="+mn-lt"/>
              </a:rPr>
              <a:t> Burnside: promising child and family welfare programs (the innovations)</a:t>
            </a:r>
          </a:p>
          <a:p>
            <a:pPr eaLnBrk="1" hangingPunct="1">
              <a:buFont typeface="Arial" charset="0"/>
              <a:buNone/>
              <a:defRPr/>
            </a:pPr>
            <a:endParaRPr lang="en-AU" sz="2800" dirty="0" smtClean="0">
              <a:solidFill>
                <a:srgbClr val="003399"/>
              </a:solidFill>
              <a:latin typeface="+mn-lt"/>
            </a:endParaRPr>
          </a:p>
          <a:p>
            <a:pPr lvl="1">
              <a:buFont typeface="Arial" pitchFamily="34" charset="0"/>
              <a:buChar char="•"/>
              <a:defRPr/>
            </a:pPr>
            <a:r>
              <a:rPr lang="en-AU" sz="2800" dirty="0" smtClean="0">
                <a:solidFill>
                  <a:srgbClr val="003399"/>
                </a:solidFill>
                <a:latin typeface="+mn-lt"/>
              </a:rPr>
              <a:t>  </a:t>
            </a:r>
            <a:r>
              <a:rPr lang="en-AU" sz="2800" dirty="0" err="1" smtClean="0">
                <a:solidFill>
                  <a:srgbClr val="003399"/>
                </a:solidFill>
                <a:latin typeface="+mn-lt"/>
              </a:rPr>
              <a:t>NEWPIN</a:t>
            </a:r>
            <a:r>
              <a:rPr lang="en-AU" sz="2800" dirty="0" smtClean="0">
                <a:solidFill>
                  <a:srgbClr val="003399"/>
                </a:solidFill>
                <a:latin typeface="+mn-lt"/>
              </a:rPr>
              <a:t> (imported)</a:t>
            </a:r>
          </a:p>
          <a:p>
            <a:pPr lvl="1">
              <a:buFont typeface="Arial" pitchFamily="34" charset="0"/>
              <a:buChar char="•"/>
              <a:defRPr/>
            </a:pPr>
            <a:r>
              <a:rPr lang="en-AU" sz="2800" dirty="0" smtClean="0">
                <a:solidFill>
                  <a:srgbClr val="003399"/>
                </a:solidFill>
                <a:latin typeface="+mn-lt"/>
              </a:rPr>
              <a:t>  Intensive Family-Based Service (imported), </a:t>
            </a:r>
          </a:p>
          <a:p>
            <a:pPr lvl="1">
              <a:buFont typeface="Arial" pitchFamily="34" charset="0"/>
              <a:buChar char="•"/>
              <a:defRPr/>
            </a:pPr>
            <a:r>
              <a:rPr lang="en-AU" sz="2800" dirty="0" smtClean="0">
                <a:solidFill>
                  <a:srgbClr val="003399"/>
                </a:solidFill>
                <a:latin typeface="+mn-lt"/>
              </a:rPr>
              <a:t>  Men in Families,</a:t>
            </a:r>
          </a:p>
          <a:p>
            <a:pPr lvl="1">
              <a:buFont typeface="Arial" pitchFamily="34" charset="0"/>
              <a:buChar char="•"/>
              <a:defRPr/>
            </a:pPr>
            <a:r>
              <a:rPr lang="en-AU" sz="2800" dirty="0" smtClean="0">
                <a:solidFill>
                  <a:srgbClr val="003399"/>
                </a:solidFill>
                <a:latin typeface="+mn-lt"/>
              </a:rPr>
              <a:t>  Family Group Conferencing (imported),</a:t>
            </a:r>
          </a:p>
          <a:p>
            <a:pPr lvl="1">
              <a:buFont typeface="Arial" pitchFamily="34" charset="0"/>
              <a:buChar char="•"/>
              <a:defRPr/>
            </a:pPr>
            <a:r>
              <a:rPr lang="en-AU" sz="2800" dirty="0" smtClean="0">
                <a:solidFill>
                  <a:srgbClr val="003399"/>
                </a:solidFill>
                <a:latin typeface="+mn-lt"/>
              </a:rPr>
              <a:t>  Family Learning Centre,</a:t>
            </a:r>
          </a:p>
          <a:p>
            <a:pPr lvl="1">
              <a:buFont typeface="Arial" pitchFamily="34" charset="0"/>
              <a:buChar char="•"/>
              <a:defRPr/>
            </a:pPr>
            <a:r>
              <a:rPr lang="en-AU" sz="2800" dirty="0" smtClean="0">
                <a:solidFill>
                  <a:srgbClr val="003399"/>
                </a:solidFill>
                <a:latin typeface="+mn-lt"/>
              </a:rPr>
              <a:t>  New Steps Family Home Visiting (imported)</a:t>
            </a:r>
          </a:p>
          <a:p>
            <a:pPr lvl="1">
              <a:buFont typeface="Arial" pitchFamily="34" charset="0"/>
              <a:buChar char="•"/>
              <a:defRPr/>
            </a:pPr>
            <a:r>
              <a:rPr lang="en-AU" sz="2800" dirty="0" smtClean="0">
                <a:solidFill>
                  <a:srgbClr val="003399"/>
                </a:solidFill>
                <a:latin typeface="+mn-lt"/>
              </a:rPr>
              <a:t>  Moving Forward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1430774"/>
            <a:ext cx="7560840" cy="2862322"/>
          </a:xfrm>
          <a:prstGeom prst="rect">
            <a:avLst/>
          </a:prstGeom>
        </p:spPr>
        <p:txBody>
          <a:bodyPr wrap="square">
            <a:spAutoFit/>
          </a:bodyPr>
          <a:lstStyle/>
          <a:p>
            <a:pPr>
              <a:defRPr/>
            </a:pPr>
            <a:endParaRPr lang="en-AU" sz="3600" dirty="0" smtClean="0">
              <a:solidFill>
                <a:srgbClr val="003399"/>
              </a:solidFill>
              <a:latin typeface="+mn-lt"/>
            </a:endParaRPr>
          </a:p>
          <a:p>
            <a:pPr>
              <a:defRPr/>
            </a:pPr>
            <a:r>
              <a:rPr lang="en-AU" sz="3600" dirty="0" smtClean="0">
                <a:solidFill>
                  <a:srgbClr val="003399"/>
                </a:solidFill>
                <a:latin typeface="+mn-lt"/>
              </a:rPr>
              <a:t>Case studies, archival material, semi-structured interviews, a survey and in-depth interviews</a:t>
            </a:r>
          </a:p>
          <a:p>
            <a:pPr>
              <a:defRPr/>
            </a:pPr>
            <a:endParaRPr lang="en-AU" sz="3600" dirty="0">
              <a:solidFill>
                <a:srgbClr val="003399"/>
              </a:solidFill>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836712"/>
            <a:ext cx="7992888" cy="4031873"/>
          </a:xfrm>
          <a:prstGeom prst="rect">
            <a:avLst/>
          </a:prstGeom>
        </p:spPr>
        <p:txBody>
          <a:bodyPr wrap="square">
            <a:spAutoFit/>
          </a:bodyPr>
          <a:lstStyle/>
          <a:p>
            <a:r>
              <a:rPr lang="en-AU" sz="4400" b="1" dirty="0" smtClean="0">
                <a:solidFill>
                  <a:srgbClr val="003399"/>
                </a:solidFill>
                <a:latin typeface="+mn-lt"/>
              </a:rPr>
              <a:t>Main reasons for adoption:</a:t>
            </a:r>
          </a:p>
          <a:p>
            <a:endParaRPr lang="en-AU" sz="3200" dirty="0" smtClean="0">
              <a:solidFill>
                <a:srgbClr val="003399"/>
              </a:solidFill>
              <a:latin typeface="+mn-lt"/>
            </a:endParaRPr>
          </a:p>
          <a:p>
            <a:pPr>
              <a:buFont typeface="Arial" charset="0"/>
              <a:buChar char="•"/>
            </a:pPr>
            <a:r>
              <a:rPr lang="en-AU" sz="3200" dirty="0" smtClean="0">
                <a:solidFill>
                  <a:srgbClr val="003399"/>
                </a:solidFill>
                <a:latin typeface="+mn-lt"/>
              </a:rPr>
              <a:t>  Met with organisation’s mission or vision</a:t>
            </a:r>
          </a:p>
          <a:p>
            <a:pPr>
              <a:buFont typeface="Arial" charset="0"/>
              <a:buChar char="•"/>
            </a:pPr>
            <a:r>
              <a:rPr lang="en-AU" sz="3200" dirty="0" smtClean="0">
                <a:solidFill>
                  <a:srgbClr val="003399"/>
                </a:solidFill>
                <a:latin typeface="+mn-lt"/>
              </a:rPr>
              <a:t>  Seemed promising</a:t>
            </a:r>
          </a:p>
          <a:p>
            <a:pPr>
              <a:buFont typeface="Arial" charset="0"/>
              <a:buChar char="•"/>
            </a:pPr>
            <a:r>
              <a:rPr lang="en-AU" sz="3200" dirty="0" smtClean="0">
                <a:solidFill>
                  <a:srgbClr val="003399"/>
                </a:solidFill>
                <a:latin typeface="+mn-lt"/>
              </a:rPr>
              <a:t>  Funds available or not too expensive</a:t>
            </a:r>
          </a:p>
          <a:p>
            <a:pPr>
              <a:buFont typeface="Arial" charset="0"/>
              <a:buChar char="•"/>
            </a:pPr>
            <a:r>
              <a:rPr lang="en-AU" sz="3200" dirty="0" smtClean="0">
                <a:solidFill>
                  <a:srgbClr val="003399"/>
                </a:solidFill>
                <a:latin typeface="+mn-lt"/>
              </a:rPr>
              <a:t>  Perceived benefits to families</a:t>
            </a:r>
          </a:p>
          <a:p>
            <a:pPr>
              <a:buFont typeface="Arial" charset="0"/>
              <a:buChar char="•"/>
            </a:pPr>
            <a:r>
              <a:rPr lang="en-AU" sz="3200" dirty="0" smtClean="0">
                <a:solidFill>
                  <a:srgbClr val="003399"/>
                </a:solidFill>
                <a:latin typeface="+mn-lt"/>
              </a:rPr>
              <a:t>  Perceived benefits to children</a:t>
            </a:r>
          </a:p>
          <a:p>
            <a:endParaRPr lang="en-AU"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980728"/>
            <a:ext cx="6336704" cy="3724096"/>
          </a:xfrm>
          <a:prstGeom prst="rect">
            <a:avLst/>
          </a:prstGeom>
        </p:spPr>
        <p:txBody>
          <a:bodyPr wrap="square">
            <a:spAutoFit/>
          </a:bodyPr>
          <a:lstStyle/>
          <a:p>
            <a:r>
              <a:rPr lang="en-AU" sz="4400" b="1" dirty="0" smtClean="0">
                <a:solidFill>
                  <a:srgbClr val="003399"/>
                </a:solidFill>
                <a:latin typeface="+mn-lt"/>
              </a:rPr>
              <a:t>Influential factors:</a:t>
            </a:r>
          </a:p>
          <a:p>
            <a:endParaRPr lang="en-AU" sz="3200" dirty="0" smtClean="0">
              <a:solidFill>
                <a:srgbClr val="003399"/>
              </a:solidFill>
              <a:latin typeface="+mn-lt"/>
            </a:endParaRPr>
          </a:p>
          <a:p>
            <a:pPr>
              <a:buFont typeface="Arial" charset="0"/>
              <a:buChar char="•"/>
            </a:pPr>
            <a:r>
              <a:rPr lang="en-AU" sz="3200" dirty="0" smtClean="0">
                <a:solidFill>
                  <a:srgbClr val="003399"/>
                </a:solidFill>
                <a:latin typeface="+mn-lt"/>
              </a:rPr>
              <a:t>  Evidence of effectiveness</a:t>
            </a:r>
          </a:p>
          <a:p>
            <a:pPr>
              <a:buFont typeface="Arial" charset="0"/>
              <a:buChar char="•"/>
            </a:pPr>
            <a:r>
              <a:rPr lang="en-AU" sz="3200" dirty="0" smtClean="0">
                <a:solidFill>
                  <a:srgbClr val="003399"/>
                </a:solidFill>
                <a:latin typeface="+mn-lt"/>
              </a:rPr>
              <a:t>  Adaptability</a:t>
            </a:r>
          </a:p>
          <a:p>
            <a:pPr>
              <a:buFont typeface="Arial" charset="0"/>
              <a:buChar char="•"/>
            </a:pPr>
            <a:r>
              <a:rPr lang="en-AU" sz="3200" dirty="0" smtClean="0">
                <a:solidFill>
                  <a:srgbClr val="003399"/>
                </a:solidFill>
                <a:latin typeface="+mn-lt"/>
              </a:rPr>
              <a:t>  Communication</a:t>
            </a:r>
          </a:p>
          <a:p>
            <a:pPr>
              <a:buFont typeface="Arial" charset="0"/>
              <a:buChar char="•"/>
            </a:pPr>
            <a:r>
              <a:rPr lang="en-AU" sz="3200" dirty="0" smtClean="0">
                <a:solidFill>
                  <a:srgbClr val="003399"/>
                </a:solidFill>
                <a:latin typeface="+mn-lt"/>
              </a:rPr>
              <a:t>  Values</a:t>
            </a:r>
          </a:p>
          <a:p>
            <a:pPr>
              <a:buFont typeface="Arial" charset="0"/>
              <a:buChar char="•"/>
            </a:pPr>
            <a:r>
              <a:rPr lang="en-AU" sz="3200" dirty="0" smtClean="0">
                <a:solidFill>
                  <a:srgbClr val="003399"/>
                </a:solidFill>
                <a:latin typeface="+mn-lt"/>
              </a:rPr>
              <a:t>  Resources</a:t>
            </a:r>
            <a:endParaRPr lang="en-AU" sz="3200" dirty="0">
              <a:solidFill>
                <a:srgbClr val="003399"/>
              </a:solidFill>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404664"/>
            <a:ext cx="7207422" cy="769441"/>
          </a:xfrm>
          <a:prstGeom prst="rect">
            <a:avLst/>
          </a:prstGeom>
        </p:spPr>
        <p:txBody>
          <a:bodyPr wrap="none">
            <a:spAutoFit/>
          </a:bodyPr>
          <a:lstStyle/>
          <a:p>
            <a:r>
              <a:rPr lang="en-AU" sz="4400" b="1" dirty="0" smtClean="0">
                <a:solidFill>
                  <a:srgbClr val="003399"/>
                </a:solidFill>
                <a:latin typeface="+mj-lt"/>
              </a:rPr>
              <a:t>Reasons for non-adoption</a:t>
            </a:r>
            <a:endParaRPr lang="en-AU" sz="4400" dirty="0">
              <a:solidFill>
                <a:srgbClr val="003399"/>
              </a:solidFill>
              <a:latin typeface="+mj-lt"/>
            </a:endParaRPr>
          </a:p>
        </p:txBody>
      </p:sp>
      <p:sp>
        <p:nvSpPr>
          <p:cNvPr id="5" name="Rectangle 4"/>
          <p:cNvSpPr/>
          <p:nvPr/>
        </p:nvSpPr>
        <p:spPr>
          <a:xfrm>
            <a:off x="683568" y="1700808"/>
            <a:ext cx="7848872" cy="3847207"/>
          </a:xfrm>
          <a:prstGeom prst="rect">
            <a:avLst/>
          </a:prstGeom>
        </p:spPr>
        <p:txBody>
          <a:bodyPr wrap="square">
            <a:spAutoFit/>
          </a:bodyPr>
          <a:lstStyle/>
          <a:p>
            <a:pPr eaLnBrk="1" hangingPunct="1">
              <a:buFont typeface="Arial" charset="0"/>
              <a:buNone/>
            </a:pPr>
            <a:r>
              <a:rPr lang="en-AU" sz="3200" i="1" dirty="0" smtClean="0">
                <a:solidFill>
                  <a:srgbClr val="003399"/>
                </a:solidFill>
                <a:latin typeface="+mn-lt"/>
              </a:rPr>
              <a:t>The problem is that you have to expend </a:t>
            </a:r>
            <a:br>
              <a:rPr lang="en-AU" sz="3200" i="1" dirty="0" smtClean="0">
                <a:solidFill>
                  <a:srgbClr val="003399"/>
                </a:solidFill>
                <a:latin typeface="+mn-lt"/>
              </a:rPr>
            </a:br>
            <a:r>
              <a:rPr lang="en-AU" sz="3200" i="1" dirty="0" smtClean="0">
                <a:solidFill>
                  <a:srgbClr val="003399"/>
                </a:solidFill>
                <a:latin typeface="+mn-lt"/>
              </a:rPr>
              <a:t>the resources to train volunteers and have less guarantee of a stable workforce. </a:t>
            </a:r>
            <a:br>
              <a:rPr lang="en-AU" sz="3200" i="1" dirty="0" smtClean="0">
                <a:solidFill>
                  <a:srgbClr val="003399"/>
                </a:solidFill>
                <a:latin typeface="+mn-lt"/>
              </a:rPr>
            </a:br>
            <a:r>
              <a:rPr lang="en-AU" sz="3200" i="1" dirty="0" smtClean="0">
                <a:solidFill>
                  <a:srgbClr val="003399"/>
                </a:solidFill>
                <a:latin typeface="+mn-lt"/>
              </a:rPr>
              <a:t>The supervision and training costs are high and the service provides a lower </a:t>
            </a:r>
            <a:br>
              <a:rPr lang="en-AU" sz="3200" i="1" dirty="0" smtClean="0">
                <a:solidFill>
                  <a:srgbClr val="003399"/>
                </a:solidFill>
                <a:latin typeface="+mn-lt"/>
              </a:rPr>
            </a:br>
            <a:r>
              <a:rPr lang="en-AU" sz="3200" i="1" dirty="0" smtClean="0">
                <a:solidFill>
                  <a:srgbClr val="003399"/>
                </a:solidFill>
                <a:latin typeface="+mn-lt"/>
              </a:rPr>
              <a:t>level of expertise. </a:t>
            </a:r>
          </a:p>
          <a:p>
            <a:pPr eaLnBrk="1" hangingPunct="1">
              <a:buFont typeface="Arial" charset="0"/>
              <a:buNone/>
            </a:pPr>
            <a:endParaRPr lang="en-AU" sz="3200" i="1" dirty="0" smtClean="0">
              <a:solidFill>
                <a:srgbClr val="003399"/>
              </a:solidFill>
              <a:latin typeface="+mn-lt"/>
            </a:endParaRPr>
          </a:p>
          <a:p>
            <a:pPr eaLnBrk="1" hangingPunct="1">
              <a:buFont typeface="Arial" charset="0"/>
              <a:buNone/>
            </a:pPr>
            <a:r>
              <a:rPr lang="en-AU" sz="2000" dirty="0" smtClean="0">
                <a:solidFill>
                  <a:srgbClr val="003399"/>
                </a:solidFill>
                <a:latin typeface="+mn-lt"/>
              </a:rPr>
              <a:t>Respondent who had heard of New Steps Home Visiting Program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404664"/>
            <a:ext cx="7488832" cy="769441"/>
          </a:xfrm>
          <a:prstGeom prst="rect">
            <a:avLst/>
          </a:prstGeom>
        </p:spPr>
        <p:txBody>
          <a:bodyPr wrap="square">
            <a:spAutoFit/>
          </a:bodyPr>
          <a:lstStyle/>
          <a:p>
            <a:r>
              <a:rPr lang="en-AU" sz="4400" b="1" dirty="0" smtClean="0">
                <a:solidFill>
                  <a:srgbClr val="003399"/>
                </a:solidFill>
                <a:latin typeface="+mj-lt"/>
              </a:rPr>
              <a:t>Knowledge about program</a:t>
            </a:r>
            <a:endParaRPr lang="en-AU" sz="4400" b="1" dirty="0">
              <a:solidFill>
                <a:srgbClr val="003399"/>
              </a:solidFill>
              <a:latin typeface="+mj-lt"/>
            </a:endParaRPr>
          </a:p>
        </p:txBody>
      </p:sp>
      <p:sp>
        <p:nvSpPr>
          <p:cNvPr id="5" name="Rectangle 4"/>
          <p:cNvSpPr/>
          <p:nvPr/>
        </p:nvSpPr>
        <p:spPr>
          <a:xfrm>
            <a:off x="395536" y="1484784"/>
            <a:ext cx="8496944" cy="4524315"/>
          </a:xfrm>
          <a:prstGeom prst="rect">
            <a:avLst/>
          </a:prstGeom>
        </p:spPr>
        <p:txBody>
          <a:bodyPr wrap="square">
            <a:spAutoFit/>
          </a:bodyPr>
          <a:lstStyle/>
          <a:p>
            <a:pPr eaLnBrk="1" hangingPunct="1">
              <a:buFont typeface="Arial" pitchFamily="34" charset="0"/>
              <a:buChar char="•"/>
            </a:pPr>
            <a:r>
              <a:rPr lang="en-AU" sz="3200" dirty="0" smtClean="0">
                <a:solidFill>
                  <a:srgbClr val="003399"/>
                </a:solidFill>
                <a:latin typeface="+mn-lt"/>
              </a:rPr>
              <a:t>  conference presentations</a:t>
            </a:r>
          </a:p>
          <a:p>
            <a:pPr eaLnBrk="1" hangingPunct="1">
              <a:buFont typeface="Arial" pitchFamily="34" charset="0"/>
              <a:buChar char="•"/>
            </a:pPr>
            <a:r>
              <a:rPr lang="en-AU" sz="3200" dirty="0" smtClean="0">
                <a:solidFill>
                  <a:srgbClr val="003399"/>
                </a:solidFill>
                <a:latin typeface="+mn-lt"/>
              </a:rPr>
              <a:t>  staff promoting programs in new workplaces</a:t>
            </a:r>
          </a:p>
          <a:p>
            <a:pPr eaLnBrk="1" hangingPunct="1">
              <a:buFont typeface="Arial" pitchFamily="34" charset="0"/>
              <a:buChar char="•"/>
            </a:pPr>
            <a:r>
              <a:rPr lang="en-AU" sz="3200" dirty="0" smtClean="0">
                <a:solidFill>
                  <a:srgbClr val="003399"/>
                </a:solidFill>
                <a:latin typeface="+mn-lt"/>
              </a:rPr>
              <a:t>  training where programs were discussed</a:t>
            </a:r>
          </a:p>
          <a:p>
            <a:pPr eaLnBrk="1" hangingPunct="1">
              <a:buFont typeface="Arial" pitchFamily="34" charset="0"/>
              <a:buChar char="•"/>
            </a:pPr>
            <a:r>
              <a:rPr lang="en-AU" sz="3200" dirty="0" smtClean="0">
                <a:solidFill>
                  <a:srgbClr val="003399"/>
                </a:solidFill>
                <a:latin typeface="+mn-lt"/>
              </a:rPr>
              <a:t>  conducting literature reviews</a:t>
            </a:r>
          </a:p>
          <a:p>
            <a:pPr eaLnBrk="1" hangingPunct="1">
              <a:buFont typeface="Arial" pitchFamily="34" charset="0"/>
              <a:buChar char="•"/>
            </a:pPr>
            <a:r>
              <a:rPr lang="en-AU" sz="3200" dirty="0" smtClean="0">
                <a:solidFill>
                  <a:srgbClr val="003399"/>
                </a:solidFill>
                <a:latin typeface="+mn-lt"/>
              </a:rPr>
              <a:t>  direct experience from involvement with or</a:t>
            </a:r>
            <a:br>
              <a:rPr lang="en-AU" sz="3200" dirty="0" smtClean="0">
                <a:solidFill>
                  <a:srgbClr val="003399"/>
                </a:solidFill>
                <a:latin typeface="+mn-lt"/>
              </a:rPr>
            </a:br>
            <a:r>
              <a:rPr lang="en-AU" sz="3200" dirty="0" smtClean="0">
                <a:solidFill>
                  <a:srgbClr val="003399"/>
                </a:solidFill>
                <a:latin typeface="+mn-lt"/>
              </a:rPr>
              <a:t>   referral to the programs</a:t>
            </a:r>
          </a:p>
          <a:p>
            <a:pPr>
              <a:buFont typeface="Arial" pitchFamily="34" charset="0"/>
              <a:buChar char="•"/>
            </a:pPr>
            <a:r>
              <a:rPr lang="en-AU" sz="3200" dirty="0" smtClean="0">
                <a:solidFill>
                  <a:srgbClr val="003399"/>
                </a:solidFill>
                <a:latin typeface="+mn-lt"/>
              </a:rPr>
              <a:t>  membership of networks in which the</a:t>
            </a:r>
            <a:br>
              <a:rPr lang="en-AU" sz="3200" dirty="0" smtClean="0">
                <a:solidFill>
                  <a:srgbClr val="003399"/>
                </a:solidFill>
                <a:latin typeface="+mn-lt"/>
              </a:rPr>
            </a:br>
            <a:r>
              <a:rPr lang="en-AU" sz="3200" dirty="0" smtClean="0">
                <a:solidFill>
                  <a:srgbClr val="003399"/>
                </a:solidFill>
                <a:latin typeface="+mn-lt"/>
              </a:rPr>
              <a:t>   programs were discussed</a:t>
            </a:r>
          </a:p>
          <a:p>
            <a:pPr eaLnBrk="1" hangingPunct="1">
              <a:buFont typeface="Arial" pitchFamily="34" charset="0"/>
              <a:buChar char="•"/>
            </a:pPr>
            <a:r>
              <a:rPr lang="en-AU" sz="3200" dirty="0" smtClean="0">
                <a:solidFill>
                  <a:srgbClr val="003399"/>
                </a:solidFill>
                <a:latin typeface="+mn-lt"/>
              </a:rPr>
              <a:t>  and ‘osmosis’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260648"/>
            <a:ext cx="5985934" cy="769441"/>
          </a:xfrm>
          <a:prstGeom prst="rect">
            <a:avLst/>
          </a:prstGeom>
        </p:spPr>
        <p:txBody>
          <a:bodyPr wrap="none">
            <a:spAutoFit/>
          </a:bodyPr>
          <a:lstStyle/>
          <a:p>
            <a:r>
              <a:rPr lang="en-AU" sz="4400" b="1" dirty="0" smtClean="0">
                <a:solidFill>
                  <a:srgbClr val="003399"/>
                </a:solidFill>
                <a:latin typeface="+mj-lt"/>
              </a:rPr>
              <a:t>Origin of the program</a:t>
            </a:r>
            <a:endParaRPr lang="en-AU" sz="4400" dirty="0">
              <a:solidFill>
                <a:srgbClr val="003399"/>
              </a:solidFill>
              <a:latin typeface="+mj-lt"/>
            </a:endParaRPr>
          </a:p>
        </p:txBody>
      </p:sp>
      <p:sp>
        <p:nvSpPr>
          <p:cNvPr id="3" name="Rectangle 2"/>
          <p:cNvSpPr/>
          <p:nvPr/>
        </p:nvSpPr>
        <p:spPr>
          <a:xfrm>
            <a:off x="323528" y="1196752"/>
            <a:ext cx="8496944" cy="5109091"/>
          </a:xfrm>
          <a:prstGeom prst="rect">
            <a:avLst/>
          </a:prstGeom>
        </p:spPr>
        <p:txBody>
          <a:bodyPr wrap="square">
            <a:spAutoFit/>
          </a:bodyPr>
          <a:lstStyle/>
          <a:p>
            <a:pPr eaLnBrk="1" fontAlgn="auto" hangingPunct="1">
              <a:spcAft>
                <a:spcPts val="0"/>
              </a:spcAft>
              <a:buFont typeface="Arial" charset="0"/>
              <a:buNone/>
              <a:defRPr/>
            </a:pPr>
            <a:r>
              <a:rPr lang="en-AU" sz="2600" i="1" dirty="0" smtClean="0">
                <a:solidFill>
                  <a:srgbClr val="003399"/>
                </a:solidFill>
                <a:latin typeface="+mn-lt"/>
              </a:rPr>
              <a:t>Our organisation is continually looking to support new program models from overseas which have been going for a few years and which have already built an evidence base and a reputation, self-fund them for the first five years and build our own evidence in our own region, then seek external funding to sustain the programs. From our experience government funders are more likely to fund imported programs and are more likely to take their ‘goodness’ on face value because they are from the UK or the US. We know we are less likely to win funding for home grown programs.</a:t>
            </a:r>
          </a:p>
          <a:p>
            <a:pPr eaLnBrk="1" fontAlgn="auto" hangingPunct="1">
              <a:spcAft>
                <a:spcPts val="0"/>
              </a:spcAft>
              <a:buFont typeface="Arial" charset="0"/>
              <a:buNone/>
              <a:defRPr/>
            </a:pPr>
            <a:endParaRPr lang="en-AU" sz="2000" dirty="0" smtClean="0">
              <a:solidFill>
                <a:srgbClr val="003399"/>
              </a:solidFill>
              <a:latin typeface="+mn-lt"/>
            </a:endParaRPr>
          </a:p>
          <a:p>
            <a:pPr eaLnBrk="1" fontAlgn="auto" hangingPunct="1">
              <a:spcAft>
                <a:spcPts val="0"/>
              </a:spcAft>
              <a:buFont typeface="Arial" charset="0"/>
              <a:buNone/>
              <a:defRPr/>
            </a:pPr>
            <a:r>
              <a:rPr lang="en-AU" sz="2000" dirty="0" smtClean="0">
                <a:solidFill>
                  <a:srgbClr val="003399"/>
                </a:solidFill>
                <a:latin typeface="+mn-lt"/>
              </a:rPr>
              <a:t>Respondent who had heard about </a:t>
            </a:r>
            <a:r>
              <a:rPr lang="en-AU" sz="2000" dirty="0" err="1" smtClean="0">
                <a:solidFill>
                  <a:srgbClr val="003399"/>
                </a:solidFill>
                <a:latin typeface="+mn-lt"/>
              </a:rPr>
              <a:t>NEWPIN</a:t>
            </a:r>
            <a:endParaRPr lang="en-AU" sz="2000" dirty="0" smtClean="0">
              <a:solidFill>
                <a:srgbClr val="003399"/>
              </a:solidFill>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P TEMPLATE">
  <a:themeElements>
    <a:clrScheme name="ACCP PPT Template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CCP PPT Template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CP PPT Template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CCP PPT Template 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CCP PPT Template 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CCP PPT Template 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CCP PPT Template 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CCP PPT Template 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CCP PPT Template 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CCP PPT Template 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CCP PPT Template 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CCP PPT Template 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CCP PPT Template 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CCP PPT Template 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ACCP TEMPLATE</Template>
  <TotalTime>342</TotalTime>
  <Words>2199</Words>
  <Application>Microsoft Office PowerPoint</Application>
  <PresentationFormat>On-screen Show (4:3)</PresentationFormat>
  <Paragraphs>157</Paragraphs>
  <Slides>19</Slides>
  <Notes>17</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ACCP TEMPLATE</vt:lpstr>
      <vt:lpstr>1_Custom Design</vt:lpstr>
      <vt:lpstr>Diffusion of Innovation and Program Evaluation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UniSA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DEASS</dc:creator>
  <cp:lastModifiedBy>Oram</cp:lastModifiedBy>
  <cp:revision>32</cp:revision>
  <dcterms:created xsi:type="dcterms:W3CDTF">2011-08-17T00:08:35Z</dcterms:created>
  <dcterms:modified xsi:type="dcterms:W3CDTF">2011-08-17T05:57:07Z</dcterms:modified>
</cp:coreProperties>
</file>